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311" r:id="rId2"/>
    <p:sldId id="357" r:id="rId3"/>
    <p:sldId id="339" r:id="rId4"/>
    <p:sldId id="340" r:id="rId5"/>
    <p:sldId id="368" r:id="rId6"/>
    <p:sldId id="358" r:id="rId7"/>
    <p:sldId id="367" r:id="rId8"/>
    <p:sldId id="359" r:id="rId9"/>
    <p:sldId id="380" r:id="rId10"/>
    <p:sldId id="343" r:id="rId11"/>
    <p:sldId id="374" r:id="rId12"/>
    <p:sldId id="375" r:id="rId13"/>
    <p:sldId id="371" r:id="rId14"/>
    <p:sldId id="372" r:id="rId15"/>
    <p:sldId id="373" r:id="rId16"/>
    <p:sldId id="376" r:id="rId17"/>
    <p:sldId id="377" r:id="rId18"/>
    <p:sldId id="342" r:id="rId19"/>
    <p:sldId id="344" r:id="rId20"/>
    <p:sldId id="348" r:id="rId21"/>
    <p:sldId id="347" r:id="rId22"/>
    <p:sldId id="354" r:id="rId23"/>
    <p:sldId id="362" r:id="rId24"/>
    <p:sldId id="341" r:id="rId25"/>
    <p:sldId id="363" r:id="rId26"/>
    <p:sldId id="345" r:id="rId27"/>
    <p:sldId id="351" r:id="rId28"/>
    <p:sldId id="365" r:id="rId29"/>
    <p:sldId id="364" r:id="rId30"/>
    <p:sldId id="378" r:id="rId31"/>
    <p:sldId id="379" r:id="rId32"/>
  </p:sldIdLst>
  <p:sldSz cx="9144000" cy="6858000" type="screen4x3"/>
  <p:notesSz cx="7077075" cy="93932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hony Power"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B1"/>
    <a:srgbClr val="EB5C5F"/>
    <a:srgbClr val="BB8D49"/>
    <a:srgbClr val="CC0000"/>
    <a:srgbClr val="666666"/>
    <a:srgbClr val="B50000"/>
    <a:srgbClr val="B80000"/>
    <a:srgbClr val="250000"/>
    <a:srgbClr val="2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01" autoAdjust="0"/>
    <p:restoredTop sz="84185" autoAdjust="0"/>
  </p:normalViewPr>
  <p:slideViewPr>
    <p:cSldViewPr snapToGrid="0">
      <p:cViewPr varScale="1">
        <p:scale>
          <a:sx n="120" d="100"/>
          <a:sy n="120" d="100"/>
        </p:scale>
        <p:origin x="140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image" Target="../media/image19.jpg"/><Relationship Id="rId4"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image" Target="../media/image19.jp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1F1B2-84E4-2E4E-B7CF-C62AD2D391F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FDEE4B3E-BF13-124E-9BFC-5A6BD5FB61B4}">
      <dgm:prSet phldrT="[Text]"/>
      <dgm:spPr/>
      <dgm:t>
        <a:bodyPr/>
        <a:lstStyle/>
        <a:p>
          <a:r>
            <a:rPr lang="en-US" dirty="0"/>
            <a:t>Who</a:t>
          </a:r>
        </a:p>
      </dgm:t>
    </dgm:pt>
    <dgm:pt modelId="{92D5E109-E143-AB46-8371-49893993ED14}" type="parTrans" cxnId="{F3A5AA21-7F0E-3D43-9B6B-E019FF915BEF}">
      <dgm:prSet/>
      <dgm:spPr/>
      <dgm:t>
        <a:bodyPr/>
        <a:lstStyle/>
        <a:p>
          <a:endParaRPr lang="en-US"/>
        </a:p>
      </dgm:t>
    </dgm:pt>
    <dgm:pt modelId="{3FBFBB64-79B0-9146-851B-5260D6572B61}" type="sibTrans" cxnId="{F3A5AA21-7F0E-3D43-9B6B-E019FF915BEF}">
      <dgm:prSet/>
      <dgm:spPr/>
      <dgm:t>
        <a:bodyPr/>
        <a:lstStyle/>
        <a:p>
          <a:endParaRPr lang="en-US"/>
        </a:p>
      </dgm:t>
    </dgm:pt>
    <dgm:pt modelId="{FE0611E4-CF38-F241-86E0-C759324D632F}">
      <dgm:prSet phldrT="[Text]"/>
      <dgm:spPr/>
      <dgm:t>
        <a:bodyPr/>
        <a:lstStyle/>
        <a:p>
          <a:r>
            <a:rPr lang="en-US" dirty="0"/>
            <a:t>Consider carefully your audience.</a:t>
          </a:r>
        </a:p>
      </dgm:t>
    </dgm:pt>
    <dgm:pt modelId="{82290AB5-99B1-5745-9D18-CCD1EEBF1209}" type="parTrans" cxnId="{6E80C167-FBFE-0C42-A1A3-EAC99B18DC3E}">
      <dgm:prSet/>
      <dgm:spPr/>
      <dgm:t>
        <a:bodyPr/>
        <a:lstStyle/>
        <a:p>
          <a:endParaRPr lang="en-US"/>
        </a:p>
      </dgm:t>
    </dgm:pt>
    <dgm:pt modelId="{745A6D06-9B0C-2F42-83D4-BAEB794357BF}" type="sibTrans" cxnId="{6E80C167-FBFE-0C42-A1A3-EAC99B18DC3E}">
      <dgm:prSet/>
      <dgm:spPr/>
      <dgm:t>
        <a:bodyPr/>
        <a:lstStyle/>
        <a:p>
          <a:endParaRPr lang="en-US"/>
        </a:p>
      </dgm:t>
    </dgm:pt>
    <dgm:pt modelId="{FAC5AF5F-FB79-4242-B5E1-4B82815BBF51}">
      <dgm:prSet phldrT="[Text]"/>
      <dgm:spPr/>
      <dgm:t>
        <a:bodyPr/>
        <a:lstStyle/>
        <a:p>
          <a:r>
            <a:rPr lang="en-US" dirty="0"/>
            <a:t>Your relationship with the audience could have a large impact on your work.</a:t>
          </a:r>
        </a:p>
      </dgm:t>
    </dgm:pt>
    <dgm:pt modelId="{05081E90-4EE8-784B-AFED-F3454101B470}" type="parTrans" cxnId="{9D8126D1-A01F-244E-91FE-FF02C283FDFC}">
      <dgm:prSet/>
      <dgm:spPr/>
      <dgm:t>
        <a:bodyPr/>
        <a:lstStyle/>
        <a:p>
          <a:endParaRPr lang="en-US"/>
        </a:p>
      </dgm:t>
    </dgm:pt>
    <dgm:pt modelId="{5076A87F-88E6-4D40-A2EB-F527CC0B1AE2}" type="sibTrans" cxnId="{9D8126D1-A01F-244E-91FE-FF02C283FDFC}">
      <dgm:prSet/>
      <dgm:spPr/>
      <dgm:t>
        <a:bodyPr/>
        <a:lstStyle/>
        <a:p>
          <a:endParaRPr lang="en-US"/>
        </a:p>
      </dgm:t>
    </dgm:pt>
    <dgm:pt modelId="{540DE9D2-E052-354C-90F6-6F2F9BEDF49C}">
      <dgm:prSet phldrT="[Text]"/>
      <dgm:spPr/>
      <dgm:t>
        <a:bodyPr/>
        <a:lstStyle/>
        <a:p>
          <a:r>
            <a:rPr lang="en-US" dirty="0"/>
            <a:t>What</a:t>
          </a:r>
        </a:p>
      </dgm:t>
    </dgm:pt>
    <dgm:pt modelId="{28683A13-341E-B74D-B796-A1500CC24A4C}" type="parTrans" cxnId="{1518DCCD-ACF3-B343-AAC2-536AD1163B5A}">
      <dgm:prSet/>
      <dgm:spPr/>
      <dgm:t>
        <a:bodyPr/>
        <a:lstStyle/>
        <a:p>
          <a:endParaRPr lang="en-US"/>
        </a:p>
      </dgm:t>
    </dgm:pt>
    <dgm:pt modelId="{287351C9-7BE5-2A42-B479-A004D831D36E}" type="sibTrans" cxnId="{1518DCCD-ACF3-B343-AAC2-536AD1163B5A}">
      <dgm:prSet/>
      <dgm:spPr/>
      <dgm:t>
        <a:bodyPr/>
        <a:lstStyle/>
        <a:p>
          <a:endParaRPr lang="en-US"/>
        </a:p>
      </dgm:t>
    </dgm:pt>
    <dgm:pt modelId="{E6BF15AD-CCCE-E54D-AEF7-F5207152BFF7}">
      <dgm:prSet phldrT="[Text]"/>
      <dgm:spPr/>
      <dgm:t>
        <a:bodyPr/>
        <a:lstStyle/>
        <a:p>
          <a:r>
            <a:rPr lang="en-US" dirty="0"/>
            <a:t>You should want them to do something at the end.</a:t>
          </a:r>
        </a:p>
      </dgm:t>
    </dgm:pt>
    <dgm:pt modelId="{A4B7A61D-4A5C-1247-9610-C0918DA47604}" type="parTrans" cxnId="{AA352A3B-27F2-8A4D-9024-C3D06418A439}">
      <dgm:prSet/>
      <dgm:spPr/>
      <dgm:t>
        <a:bodyPr/>
        <a:lstStyle/>
        <a:p>
          <a:endParaRPr lang="en-US"/>
        </a:p>
      </dgm:t>
    </dgm:pt>
    <dgm:pt modelId="{0D771DD7-726A-544D-B18C-755E492ADF0E}" type="sibTrans" cxnId="{AA352A3B-27F2-8A4D-9024-C3D06418A439}">
      <dgm:prSet/>
      <dgm:spPr/>
      <dgm:t>
        <a:bodyPr/>
        <a:lstStyle/>
        <a:p>
          <a:endParaRPr lang="en-US"/>
        </a:p>
      </dgm:t>
    </dgm:pt>
    <dgm:pt modelId="{6A692F0C-8C21-3040-B6D0-9035DBDF1A4B}">
      <dgm:prSet phldrT="[Text]"/>
      <dgm:spPr/>
      <dgm:t>
        <a:bodyPr/>
        <a:lstStyle/>
        <a:p>
          <a:r>
            <a:rPr lang="en-US" dirty="0"/>
            <a:t>It can be uncomfortable to make suggestions. Do so with care.</a:t>
          </a:r>
        </a:p>
      </dgm:t>
    </dgm:pt>
    <dgm:pt modelId="{E9FDF885-7E18-384B-83C0-EDB1DE5622EF}" type="parTrans" cxnId="{DBBABB77-C0BA-FA4B-B31E-1936832906F1}">
      <dgm:prSet/>
      <dgm:spPr/>
      <dgm:t>
        <a:bodyPr/>
        <a:lstStyle/>
        <a:p>
          <a:endParaRPr lang="en-US"/>
        </a:p>
      </dgm:t>
    </dgm:pt>
    <dgm:pt modelId="{611C7CAA-CB7E-C347-B773-CDA0E7AD9AC0}" type="sibTrans" cxnId="{DBBABB77-C0BA-FA4B-B31E-1936832906F1}">
      <dgm:prSet/>
      <dgm:spPr/>
      <dgm:t>
        <a:bodyPr/>
        <a:lstStyle/>
        <a:p>
          <a:endParaRPr lang="en-US"/>
        </a:p>
      </dgm:t>
    </dgm:pt>
    <dgm:pt modelId="{60A9390B-6DAB-F242-BF69-20A178455EBB}">
      <dgm:prSet phldrT="[Text]"/>
      <dgm:spPr/>
      <dgm:t>
        <a:bodyPr/>
        <a:lstStyle/>
        <a:p>
          <a:r>
            <a:rPr lang="en-US" dirty="0"/>
            <a:t>How</a:t>
          </a:r>
        </a:p>
      </dgm:t>
    </dgm:pt>
    <dgm:pt modelId="{36C8450D-6B5F-294B-A86D-515C1BFDEA88}" type="parTrans" cxnId="{6732E5AF-D64F-3B44-B59E-A3401E7515AF}">
      <dgm:prSet/>
      <dgm:spPr/>
      <dgm:t>
        <a:bodyPr/>
        <a:lstStyle/>
        <a:p>
          <a:endParaRPr lang="en-US"/>
        </a:p>
      </dgm:t>
    </dgm:pt>
    <dgm:pt modelId="{A0D59C96-F7F8-0344-A8B0-ED17B45B854A}" type="sibTrans" cxnId="{6732E5AF-D64F-3B44-B59E-A3401E7515AF}">
      <dgm:prSet/>
      <dgm:spPr/>
      <dgm:t>
        <a:bodyPr/>
        <a:lstStyle/>
        <a:p>
          <a:endParaRPr lang="en-US"/>
        </a:p>
      </dgm:t>
    </dgm:pt>
    <dgm:pt modelId="{03265EB1-15DA-0E46-84F0-D505C5D05496}">
      <dgm:prSet phldrT="[Text]"/>
      <dgm:spPr/>
      <dgm:t>
        <a:bodyPr/>
        <a:lstStyle/>
        <a:p>
          <a:r>
            <a:rPr lang="en-US" dirty="0"/>
            <a:t>Delivery method.</a:t>
          </a:r>
        </a:p>
      </dgm:t>
    </dgm:pt>
    <dgm:pt modelId="{56F815A3-3CB7-A84D-94C9-89FCC38002FC}" type="parTrans" cxnId="{A0928F45-BAA8-4442-9EDA-BC92B04A625D}">
      <dgm:prSet/>
      <dgm:spPr/>
      <dgm:t>
        <a:bodyPr/>
        <a:lstStyle/>
        <a:p>
          <a:endParaRPr lang="en-US"/>
        </a:p>
      </dgm:t>
    </dgm:pt>
    <dgm:pt modelId="{9C1A7014-047F-2746-8BF0-433E2E11B3CA}" type="sibTrans" cxnId="{A0928F45-BAA8-4442-9EDA-BC92B04A625D}">
      <dgm:prSet/>
      <dgm:spPr/>
      <dgm:t>
        <a:bodyPr/>
        <a:lstStyle/>
        <a:p>
          <a:endParaRPr lang="en-US"/>
        </a:p>
      </dgm:t>
    </dgm:pt>
    <dgm:pt modelId="{D76DCF38-B635-F247-B41C-A301B79814C7}">
      <dgm:prSet phldrT="[Text]"/>
      <dgm:spPr/>
      <dgm:t>
        <a:bodyPr/>
        <a:lstStyle/>
        <a:p>
          <a:r>
            <a:rPr lang="en-US" dirty="0"/>
            <a:t>Will depend on the audience, what you want them to do and other factors.</a:t>
          </a:r>
        </a:p>
      </dgm:t>
    </dgm:pt>
    <dgm:pt modelId="{A2C069C4-C1E1-0D40-B07C-3360535B9D34}" type="parTrans" cxnId="{61743021-946A-B845-A92E-5332C99B7BDC}">
      <dgm:prSet/>
      <dgm:spPr/>
      <dgm:t>
        <a:bodyPr/>
        <a:lstStyle/>
        <a:p>
          <a:endParaRPr lang="en-US"/>
        </a:p>
      </dgm:t>
    </dgm:pt>
    <dgm:pt modelId="{C01650D0-2964-4C45-912F-7ABC2A4567F2}" type="sibTrans" cxnId="{61743021-946A-B845-A92E-5332C99B7BDC}">
      <dgm:prSet/>
      <dgm:spPr/>
      <dgm:t>
        <a:bodyPr/>
        <a:lstStyle/>
        <a:p>
          <a:endParaRPr lang="en-US"/>
        </a:p>
      </dgm:t>
    </dgm:pt>
    <dgm:pt modelId="{853DCACD-8B81-A84F-8C24-58577EEB3060}">
      <dgm:prSet phldrT="[Text]"/>
      <dgm:spPr/>
      <dgm:t>
        <a:bodyPr/>
        <a:lstStyle/>
        <a:p>
          <a:r>
            <a:rPr lang="en-US" dirty="0"/>
            <a:t>At the very least, there should be next steps.</a:t>
          </a:r>
        </a:p>
      </dgm:t>
    </dgm:pt>
    <dgm:pt modelId="{2329CFD0-FE81-774D-BE4B-6062432B11EE}" type="parTrans" cxnId="{3257B29B-63F7-5D4D-B559-164F3F060083}">
      <dgm:prSet/>
      <dgm:spPr/>
      <dgm:t>
        <a:bodyPr/>
        <a:lstStyle/>
        <a:p>
          <a:endParaRPr lang="en-US"/>
        </a:p>
      </dgm:t>
    </dgm:pt>
    <dgm:pt modelId="{7E063A6C-94F0-444A-8F25-777EB488962B}" type="sibTrans" cxnId="{3257B29B-63F7-5D4D-B559-164F3F060083}">
      <dgm:prSet/>
      <dgm:spPr/>
      <dgm:t>
        <a:bodyPr/>
        <a:lstStyle/>
        <a:p>
          <a:endParaRPr lang="en-US"/>
        </a:p>
      </dgm:t>
    </dgm:pt>
    <dgm:pt modelId="{8DB6A37C-25FD-6641-82F2-20969EEA4B98}" type="pres">
      <dgm:prSet presAssocID="{4FA1F1B2-84E4-2E4E-B7CF-C62AD2D391FA}" presName="Name0" presStyleCnt="0">
        <dgm:presLayoutVars>
          <dgm:dir/>
          <dgm:animLvl val="lvl"/>
          <dgm:resizeHandles val="exact"/>
        </dgm:presLayoutVars>
      </dgm:prSet>
      <dgm:spPr/>
    </dgm:pt>
    <dgm:pt modelId="{DB447FF7-EC28-F441-9EE6-D04DD196C19C}" type="pres">
      <dgm:prSet presAssocID="{FDEE4B3E-BF13-124E-9BFC-5A6BD5FB61B4}" presName="composite" presStyleCnt="0"/>
      <dgm:spPr/>
    </dgm:pt>
    <dgm:pt modelId="{353BED69-84BF-7B4C-BCF7-0C6524068BFA}" type="pres">
      <dgm:prSet presAssocID="{FDEE4B3E-BF13-124E-9BFC-5A6BD5FB61B4}" presName="parTx" presStyleLbl="alignNode1" presStyleIdx="0" presStyleCnt="3">
        <dgm:presLayoutVars>
          <dgm:chMax val="0"/>
          <dgm:chPref val="0"/>
          <dgm:bulletEnabled val="1"/>
        </dgm:presLayoutVars>
      </dgm:prSet>
      <dgm:spPr/>
    </dgm:pt>
    <dgm:pt modelId="{28103BB0-67EB-3A4E-A7B1-64F92591FD68}" type="pres">
      <dgm:prSet presAssocID="{FDEE4B3E-BF13-124E-9BFC-5A6BD5FB61B4}" presName="desTx" presStyleLbl="alignAccFollowNode1" presStyleIdx="0" presStyleCnt="3">
        <dgm:presLayoutVars>
          <dgm:bulletEnabled val="1"/>
        </dgm:presLayoutVars>
      </dgm:prSet>
      <dgm:spPr/>
    </dgm:pt>
    <dgm:pt modelId="{8510EB68-262C-1B45-9092-A72FF58E06C5}" type="pres">
      <dgm:prSet presAssocID="{3FBFBB64-79B0-9146-851B-5260D6572B61}" presName="space" presStyleCnt="0"/>
      <dgm:spPr/>
    </dgm:pt>
    <dgm:pt modelId="{E1C907E8-E960-7F46-B393-605E2DA06A7E}" type="pres">
      <dgm:prSet presAssocID="{540DE9D2-E052-354C-90F6-6F2F9BEDF49C}" presName="composite" presStyleCnt="0"/>
      <dgm:spPr/>
    </dgm:pt>
    <dgm:pt modelId="{FAC51DE6-87A3-C042-8A19-7D9843789897}" type="pres">
      <dgm:prSet presAssocID="{540DE9D2-E052-354C-90F6-6F2F9BEDF49C}" presName="parTx" presStyleLbl="alignNode1" presStyleIdx="1" presStyleCnt="3">
        <dgm:presLayoutVars>
          <dgm:chMax val="0"/>
          <dgm:chPref val="0"/>
          <dgm:bulletEnabled val="1"/>
        </dgm:presLayoutVars>
      </dgm:prSet>
      <dgm:spPr/>
    </dgm:pt>
    <dgm:pt modelId="{BFBE9A2A-0223-D647-B9E6-121D25EB80E8}" type="pres">
      <dgm:prSet presAssocID="{540DE9D2-E052-354C-90F6-6F2F9BEDF49C}" presName="desTx" presStyleLbl="alignAccFollowNode1" presStyleIdx="1" presStyleCnt="3">
        <dgm:presLayoutVars>
          <dgm:bulletEnabled val="1"/>
        </dgm:presLayoutVars>
      </dgm:prSet>
      <dgm:spPr/>
    </dgm:pt>
    <dgm:pt modelId="{D69727FB-0182-4045-9DD0-404128B0C7D9}" type="pres">
      <dgm:prSet presAssocID="{287351C9-7BE5-2A42-B479-A004D831D36E}" presName="space" presStyleCnt="0"/>
      <dgm:spPr/>
    </dgm:pt>
    <dgm:pt modelId="{118CB95F-3ACB-7543-B9C9-6035F8BFCE65}" type="pres">
      <dgm:prSet presAssocID="{60A9390B-6DAB-F242-BF69-20A178455EBB}" presName="composite" presStyleCnt="0"/>
      <dgm:spPr/>
    </dgm:pt>
    <dgm:pt modelId="{681B4501-77B1-3A40-892D-C2B9AE64BA67}" type="pres">
      <dgm:prSet presAssocID="{60A9390B-6DAB-F242-BF69-20A178455EBB}" presName="parTx" presStyleLbl="alignNode1" presStyleIdx="2" presStyleCnt="3">
        <dgm:presLayoutVars>
          <dgm:chMax val="0"/>
          <dgm:chPref val="0"/>
          <dgm:bulletEnabled val="1"/>
        </dgm:presLayoutVars>
      </dgm:prSet>
      <dgm:spPr/>
    </dgm:pt>
    <dgm:pt modelId="{B064ED27-9197-5A4F-8D45-7F9036F1B69D}" type="pres">
      <dgm:prSet presAssocID="{60A9390B-6DAB-F242-BF69-20A178455EBB}" presName="desTx" presStyleLbl="alignAccFollowNode1" presStyleIdx="2" presStyleCnt="3">
        <dgm:presLayoutVars>
          <dgm:bulletEnabled val="1"/>
        </dgm:presLayoutVars>
      </dgm:prSet>
      <dgm:spPr/>
    </dgm:pt>
  </dgm:ptLst>
  <dgm:cxnLst>
    <dgm:cxn modelId="{AC847D09-EC66-154A-9BDE-A88B3DBF2FD0}" type="presOf" srcId="{FE0611E4-CF38-F241-86E0-C759324D632F}" destId="{28103BB0-67EB-3A4E-A7B1-64F92591FD68}" srcOrd="0" destOrd="0" presId="urn:microsoft.com/office/officeart/2005/8/layout/hList1"/>
    <dgm:cxn modelId="{61743021-946A-B845-A92E-5332C99B7BDC}" srcId="{60A9390B-6DAB-F242-BF69-20A178455EBB}" destId="{D76DCF38-B635-F247-B41C-A301B79814C7}" srcOrd="1" destOrd="0" parTransId="{A2C069C4-C1E1-0D40-B07C-3360535B9D34}" sibTransId="{C01650D0-2964-4C45-912F-7ABC2A4567F2}"/>
    <dgm:cxn modelId="{F3A5AA21-7F0E-3D43-9B6B-E019FF915BEF}" srcId="{4FA1F1B2-84E4-2E4E-B7CF-C62AD2D391FA}" destId="{FDEE4B3E-BF13-124E-9BFC-5A6BD5FB61B4}" srcOrd="0" destOrd="0" parTransId="{92D5E109-E143-AB46-8371-49893993ED14}" sibTransId="{3FBFBB64-79B0-9146-851B-5260D6572B61}"/>
    <dgm:cxn modelId="{AA352A3B-27F2-8A4D-9024-C3D06418A439}" srcId="{540DE9D2-E052-354C-90F6-6F2F9BEDF49C}" destId="{E6BF15AD-CCCE-E54D-AEF7-F5207152BFF7}" srcOrd="0" destOrd="0" parTransId="{A4B7A61D-4A5C-1247-9610-C0918DA47604}" sibTransId="{0D771DD7-726A-544D-B18C-755E492ADF0E}"/>
    <dgm:cxn modelId="{A0928F45-BAA8-4442-9EDA-BC92B04A625D}" srcId="{60A9390B-6DAB-F242-BF69-20A178455EBB}" destId="{03265EB1-15DA-0E46-84F0-D505C5D05496}" srcOrd="0" destOrd="0" parTransId="{56F815A3-3CB7-A84D-94C9-89FCC38002FC}" sibTransId="{9C1A7014-047F-2746-8BF0-433E2E11B3CA}"/>
    <dgm:cxn modelId="{8AA7DF49-7002-F949-B53C-A9346AAE8093}" type="presOf" srcId="{4FA1F1B2-84E4-2E4E-B7CF-C62AD2D391FA}" destId="{8DB6A37C-25FD-6641-82F2-20969EEA4B98}" srcOrd="0" destOrd="0" presId="urn:microsoft.com/office/officeart/2005/8/layout/hList1"/>
    <dgm:cxn modelId="{9A434A4B-3405-9D45-AC58-6E6D76F7CFD0}" type="presOf" srcId="{E6BF15AD-CCCE-E54D-AEF7-F5207152BFF7}" destId="{BFBE9A2A-0223-D647-B9E6-121D25EB80E8}" srcOrd="0" destOrd="0" presId="urn:microsoft.com/office/officeart/2005/8/layout/hList1"/>
    <dgm:cxn modelId="{19A6DF56-3181-9145-880D-32C8FE549383}" type="presOf" srcId="{FAC5AF5F-FB79-4242-B5E1-4B82815BBF51}" destId="{28103BB0-67EB-3A4E-A7B1-64F92591FD68}" srcOrd="0" destOrd="1" presId="urn:microsoft.com/office/officeart/2005/8/layout/hList1"/>
    <dgm:cxn modelId="{6E80C167-FBFE-0C42-A1A3-EAC99B18DC3E}" srcId="{FDEE4B3E-BF13-124E-9BFC-5A6BD5FB61B4}" destId="{FE0611E4-CF38-F241-86E0-C759324D632F}" srcOrd="0" destOrd="0" parTransId="{82290AB5-99B1-5745-9D18-CCD1EEBF1209}" sibTransId="{745A6D06-9B0C-2F42-83D4-BAEB794357BF}"/>
    <dgm:cxn modelId="{DBBABB77-C0BA-FA4B-B31E-1936832906F1}" srcId="{540DE9D2-E052-354C-90F6-6F2F9BEDF49C}" destId="{6A692F0C-8C21-3040-B6D0-9035DBDF1A4B}" srcOrd="1" destOrd="0" parTransId="{E9FDF885-7E18-384B-83C0-EDB1DE5622EF}" sibTransId="{611C7CAA-CB7E-C347-B773-CDA0E7AD9AC0}"/>
    <dgm:cxn modelId="{3257B29B-63F7-5D4D-B559-164F3F060083}" srcId="{540DE9D2-E052-354C-90F6-6F2F9BEDF49C}" destId="{853DCACD-8B81-A84F-8C24-58577EEB3060}" srcOrd="2" destOrd="0" parTransId="{2329CFD0-FE81-774D-BE4B-6062432B11EE}" sibTransId="{7E063A6C-94F0-444A-8F25-777EB488962B}"/>
    <dgm:cxn modelId="{CBB753A6-6DB9-1049-A1BF-12BF79757353}" type="presOf" srcId="{D76DCF38-B635-F247-B41C-A301B79814C7}" destId="{B064ED27-9197-5A4F-8D45-7F9036F1B69D}" srcOrd="0" destOrd="1" presId="urn:microsoft.com/office/officeart/2005/8/layout/hList1"/>
    <dgm:cxn modelId="{95C0E0AF-C078-ED41-BE50-E6B1BE0F067C}" type="presOf" srcId="{6A692F0C-8C21-3040-B6D0-9035DBDF1A4B}" destId="{BFBE9A2A-0223-D647-B9E6-121D25EB80E8}" srcOrd="0" destOrd="1" presId="urn:microsoft.com/office/officeart/2005/8/layout/hList1"/>
    <dgm:cxn modelId="{6732E5AF-D64F-3B44-B59E-A3401E7515AF}" srcId="{4FA1F1B2-84E4-2E4E-B7CF-C62AD2D391FA}" destId="{60A9390B-6DAB-F242-BF69-20A178455EBB}" srcOrd="2" destOrd="0" parTransId="{36C8450D-6B5F-294B-A86D-515C1BFDEA88}" sibTransId="{A0D59C96-F7F8-0344-A8B0-ED17B45B854A}"/>
    <dgm:cxn modelId="{1518DCCD-ACF3-B343-AAC2-536AD1163B5A}" srcId="{4FA1F1B2-84E4-2E4E-B7CF-C62AD2D391FA}" destId="{540DE9D2-E052-354C-90F6-6F2F9BEDF49C}" srcOrd="1" destOrd="0" parTransId="{28683A13-341E-B74D-B796-A1500CC24A4C}" sibTransId="{287351C9-7BE5-2A42-B479-A004D831D36E}"/>
    <dgm:cxn modelId="{9D8126D1-A01F-244E-91FE-FF02C283FDFC}" srcId="{FDEE4B3E-BF13-124E-9BFC-5A6BD5FB61B4}" destId="{FAC5AF5F-FB79-4242-B5E1-4B82815BBF51}" srcOrd="1" destOrd="0" parTransId="{05081E90-4EE8-784B-AFED-F3454101B470}" sibTransId="{5076A87F-88E6-4D40-A2EB-F527CC0B1AE2}"/>
    <dgm:cxn modelId="{086C84D4-0B52-4942-A76F-A30E30281157}" type="presOf" srcId="{FDEE4B3E-BF13-124E-9BFC-5A6BD5FB61B4}" destId="{353BED69-84BF-7B4C-BCF7-0C6524068BFA}" srcOrd="0" destOrd="0" presId="urn:microsoft.com/office/officeart/2005/8/layout/hList1"/>
    <dgm:cxn modelId="{CE5F87D8-69CF-6444-A508-215EE050FCB0}" type="presOf" srcId="{540DE9D2-E052-354C-90F6-6F2F9BEDF49C}" destId="{FAC51DE6-87A3-C042-8A19-7D9843789897}" srcOrd="0" destOrd="0" presId="urn:microsoft.com/office/officeart/2005/8/layout/hList1"/>
    <dgm:cxn modelId="{A00BD2F3-DFAD-6743-9DD2-5C003B9C4446}" type="presOf" srcId="{60A9390B-6DAB-F242-BF69-20A178455EBB}" destId="{681B4501-77B1-3A40-892D-C2B9AE64BA67}" srcOrd="0" destOrd="0" presId="urn:microsoft.com/office/officeart/2005/8/layout/hList1"/>
    <dgm:cxn modelId="{C046B0F6-5D3D-FE40-ADC1-2B5F6223B274}" type="presOf" srcId="{853DCACD-8B81-A84F-8C24-58577EEB3060}" destId="{BFBE9A2A-0223-D647-B9E6-121D25EB80E8}" srcOrd="0" destOrd="2" presId="urn:microsoft.com/office/officeart/2005/8/layout/hList1"/>
    <dgm:cxn modelId="{9CC373FB-A80B-624A-90AD-34225836F989}" type="presOf" srcId="{03265EB1-15DA-0E46-84F0-D505C5D05496}" destId="{B064ED27-9197-5A4F-8D45-7F9036F1B69D}" srcOrd="0" destOrd="0" presId="urn:microsoft.com/office/officeart/2005/8/layout/hList1"/>
    <dgm:cxn modelId="{B4A446A5-8D09-CE43-8FFF-9E961AA901D6}" type="presParOf" srcId="{8DB6A37C-25FD-6641-82F2-20969EEA4B98}" destId="{DB447FF7-EC28-F441-9EE6-D04DD196C19C}" srcOrd="0" destOrd="0" presId="urn:microsoft.com/office/officeart/2005/8/layout/hList1"/>
    <dgm:cxn modelId="{E17EE876-33AE-C545-B3FF-3349EBC7A86F}" type="presParOf" srcId="{DB447FF7-EC28-F441-9EE6-D04DD196C19C}" destId="{353BED69-84BF-7B4C-BCF7-0C6524068BFA}" srcOrd="0" destOrd="0" presId="urn:microsoft.com/office/officeart/2005/8/layout/hList1"/>
    <dgm:cxn modelId="{959D8D0C-A1A7-0F47-A9D2-F5D1E42CD899}" type="presParOf" srcId="{DB447FF7-EC28-F441-9EE6-D04DD196C19C}" destId="{28103BB0-67EB-3A4E-A7B1-64F92591FD68}" srcOrd="1" destOrd="0" presId="urn:microsoft.com/office/officeart/2005/8/layout/hList1"/>
    <dgm:cxn modelId="{134F5146-897C-3B47-9B89-2ED937579D83}" type="presParOf" srcId="{8DB6A37C-25FD-6641-82F2-20969EEA4B98}" destId="{8510EB68-262C-1B45-9092-A72FF58E06C5}" srcOrd="1" destOrd="0" presId="urn:microsoft.com/office/officeart/2005/8/layout/hList1"/>
    <dgm:cxn modelId="{419BC17A-F808-0348-9736-7CDB4ECD420E}" type="presParOf" srcId="{8DB6A37C-25FD-6641-82F2-20969EEA4B98}" destId="{E1C907E8-E960-7F46-B393-605E2DA06A7E}" srcOrd="2" destOrd="0" presId="urn:microsoft.com/office/officeart/2005/8/layout/hList1"/>
    <dgm:cxn modelId="{9FA35499-AFA7-3848-8870-C41C48CDA720}" type="presParOf" srcId="{E1C907E8-E960-7F46-B393-605E2DA06A7E}" destId="{FAC51DE6-87A3-C042-8A19-7D9843789897}" srcOrd="0" destOrd="0" presId="urn:microsoft.com/office/officeart/2005/8/layout/hList1"/>
    <dgm:cxn modelId="{36F11836-F24A-A742-A8C2-AEF46B048B90}" type="presParOf" srcId="{E1C907E8-E960-7F46-B393-605E2DA06A7E}" destId="{BFBE9A2A-0223-D647-B9E6-121D25EB80E8}" srcOrd="1" destOrd="0" presId="urn:microsoft.com/office/officeart/2005/8/layout/hList1"/>
    <dgm:cxn modelId="{E45CA18F-E2FC-ED40-A375-497C8BE5B6AE}" type="presParOf" srcId="{8DB6A37C-25FD-6641-82F2-20969EEA4B98}" destId="{D69727FB-0182-4045-9DD0-404128B0C7D9}" srcOrd="3" destOrd="0" presId="urn:microsoft.com/office/officeart/2005/8/layout/hList1"/>
    <dgm:cxn modelId="{869569C2-6097-FD43-B29C-95334EB3A0EC}" type="presParOf" srcId="{8DB6A37C-25FD-6641-82F2-20969EEA4B98}" destId="{118CB95F-3ACB-7543-B9C9-6035F8BFCE65}" srcOrd="4" destOrd="0" presId="urn:microsoft.com/office/officeart/2005/8/layout/hList1"/>
    <dgm:cxn modelId="{92564441-C104-8942-AF66-D25E0EBBECF0}" type="presParOf" srcId="{118CB95F-3ACB-7543-B9C9-6035F8BFCE65}" destId="{681B4501-77B1-3A40-892D-C2B9AE64BA67}" srcOrd="0" destOrd="0" presId="urn:microsoft.com/office/officeart/2005/8/layout/hList1"/>
    <dgm:cxn modelId="{CECA3007-5D1D-FD4C-839C-13A3A79C11C7}" type="presParOf" srcId="{118CB95F-3ACB-7543-B9C9-6035F8BFCE65}" destId="{B064ED27-9197-5A4F-8D45-7F9036F1B69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91FEF-0495-894A-8C21-F04BD5E6B211}"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97E36025-A3E1-AD48-899A-248D3726818D}">
      <dgm:prSet phldrT="[Text]"/>
      <dgm:spPr/>
      <dgm:t>
        <a:bodyPr/>
        <a:lstStyle/>
        <a:p>
          <a:r>
            <a:rPr lang="en-US" dirty="0" err="1"/>
            <a:t>Powerpoint</a:t>
          </a:r>
          <a:endParaRPr lang="en-US" dirty="0"/>
        </a:p>
      </dgm:t>
    </dgm:pt>
    <dgm:pt modelId="{3E53CC7C-E15D-CD4B-8784-DBEC0DD7D620}" type="parTrans" cxnId="{8B6AA266-3934-1F4B-BE6D-F01FC622E1A5}">
      <dgm:prSet/>
      <dgm:spPr/>
      <dgm:t>
        <a:bodyPr/>
        <a:lstStyle/>
        <a:p>
          <a:endParaRPr lang="en-US"/>
        </a:p>
      </dgm:t>
    </dgm:pt>
    <dgm:pt modelId="{9BE78D56-1A9B-1C45-B0BE-10CFF0B357E1}" type="sibTrans" cxnId="{8B6AA266-3934-1F4B-BE6D-F01FC622E1A5}">
      <dgm:prSet/>
      <dgm:spPr/>
      <dgm:t>
        <a:bodyPr/>
        <a:lstStyle/>
        <a:p>
          <a:endParaRPr lang="en-US"/>
        </a:p>
      </dgm:t>
    </dgm:pt>
    <dgm:pt modelId="{3361CEEA-18FF-1A4D-8121-56229D3FF40A}">
      <dgm:prSet phldrT="[Text]"/>
      <dgm:spPr/>
      <dgm:t>
        <a:bodyPr/>
        <a:lstStyle/>
        <a:p>
          <a:r>
            <a:rPr lang="en-US" dirty="0"/>
            <a:t>Email</a:t>
          </a:r>
        </a:p>
      </dgm:t>
    </dgm:pt>
    <dgm:pt modelId="{A0D9006B-0832-A44A-BA07-BA61E64B7DDA}" type="parTrans" cxnId="{B052610B-0A50-3544-8923-E5B6B8F36B65}">
      <dgm:prSet/>
      <dgm:spPr/>
      <dgm:t>
        <a:bodyPr/>
        <a:lstStyle/>
        <a:p>
          <a:endParaRPr lang="en-US"/>
        </a:p>
      </dgm:t>
    </dgm:pt>
    <dgm:pt modelId="{8C4DBF10-B832-D545-8DD1-797FC34DA1C3}" type="sibTrans" cxnId="{B052610B-0A50-3544-8923-E5B6B8F36B65}">
      <dgm:prSet/>
      <dgm:spPr/>
      <dgm:t>
        <a:bodyPr/>
        <a:lstStyle/>
        <a:p>
          <a:endParaRPr lang="en-US"/>
        </a:p>
      </dgm:t>
    </dgm:pt>
    <dgm:pt modelId="{1306371A-A95E-E249-ADDB-F0AB6BC09904}">
      <dgm:prSet phldrT="[Text]"/>
      <dgm:spPr/>
      <dgm:t>
        <a:bodyPr/>
        <a:lstStyle/>
        <a:p>
          <a:r>
            <a:rPr lang="en-US" dirty="0"/>
            <a:t>Blog post</a:t>
          </a:r>
        </a:p>
      </dgm:t>
    </dgm:pt>
    <dgm:pt modelId="{0A1087BE-67ED-774E-9E27-0D450B3B7C20}" type="parTrans" cxnId="{D396DE4A-D4D7-164D-A75A-40241B497D97}">
      <dgm:prSet/>
      <dgm:spPr/>
      <dgm:t>
        <a:bodyPr/>
        <a:lstStyle/>
        <a:p>
          <a:endParaRPr lang="en-US"/>
        </a:p>
      </dgm:t>
    </dgm:pt>
    <dgm:pt modelId="{9C6E9164-DA47-6F48-9CE7-EFD839DAF028}" type="sibTrans" cxnId="{D396DE4A-D4D7-164D-A75A-40241B497D97}">
      <dgm:prSet/>
      <dgm:spPr/>
      <dgm:t>
        <a:bodyPr/>
        <a:lstStyle/>
        <a:p>
          <a:endParaRPr lang="en-US"/>
        </a:p>
      </dgm:t>
    </dgm:pt>
    <dgm:pt modelId="{B2366DE4-55EC-564A-91AD-4942A436A320}">
      <dgm:prSet phldrT="[Text]"/>
      <dgm:spPr/>
      <dgm:t>
        <a:bodyPr/>
        <a:lstStyle/>
        <a:p>
          <a:r>
            <a:rPr lang="en-US" dirty="0"/>
            <a:t>Dashboard</a:t>
          </a:r>
        </a:p>
      </dgm:t>
    </dgm:pt>
    <dgm:pt modelId="{BE4608A4-CB5B-7A42-BD33-8A4C99A80883}" type="parTrans" cxnId="{54F7012A-D76E-9141-AE93-4EADE6BBC02F}">
      <dgm:prSet/>
      <dgm:spPr/>
      <dgm:t>
        <a:bodyPr/>
        <a:lstStyle/>
        <a:p>
          <a:endParaRPr lang="en-US"/>
        </a:p>
      </dgm:t>
    </dgm:pt>
    <dgm:pt modelId="{DDED4F38-FF69-DE41-82DA-80E626A7148F}" type="sibTrans" cxnId="{54F7012A-D76E-9141-AE93-4EADE6BBC02F}">
      <dgm:prSet/>
      <dgm:spPr/>
      <dgm:t>
        <a:bodyPr/>
        <a:lstStyle/>
        <a:p>
          <a:endParaRPr lang="en-US"/>
        </a:p>
      </dgm:t>
    </dgm:pt>
    <dgm:pt modelId="{A1003E00-5206-AA4F-B2AA-3AB7960EFBAB}">
      <dgm:prSet phldrT="[Text]"/>
      <dgm:spPr/>
      <dgm:t>
        <a:bodyPr/>
        <a:lstStyle/>
        <a:p>
          <a:r>
            <a:rPr lang="en-US" dirty="0"/>
            <a:t>Why?</a:t>
          </a:r>
        </a:p>
      </dgm:t>
    </dgm:pt>
    <dgm:pt modelId="{17C7A161-D083-724E-982C-8E25E6FE1F9E}" type="parTrans" cxnId="{D7344AC0-CE61-7140-9449-64CA62FFEF00}">
      <dgm:prSet/>
      <dgm:spPr/>
      <dgm:t>
        <a:bodyPr/>
        <a:lstStyle/>
        <a:p>
          <a:endParaRPr lang="en-US"/>
        </a:p>
      </dgm:t>
    </dgm:pt>
    <dgm:pt modelId="{D063C946-BAE5-1D4B-B4EE-E03238AC71D7}" type="sibTrans" cxnId="{D7344AC0-CE61-7140-9449-64CA62FFEF00}">
      <dgm:prSet/>
      <dgm:spPr/>
      <dgm:t>
        <a:bodyPr/>
        <a:lstStyle/>
        <a:p>
          <a:endParaRPr lang="en-US"/>
        </a:p>
      </dgm:t>
    </dgm:pt>
    <dgm:pt modelId="{2E3EF3C5-CC5D-4345-A8F3-10DB08DFD99B}">
      <dgm:prSet phldrT="[Text]"/>
      <dgm:spPr/>
      <dgm:t>
        <a:bodyPr/>
        <a:lstStyle/>
        <a:p>
          <a:r>
            <a:rPr lang="en-US" dirty="0"/>
            <a:t>What does it do best?</a:t>
          </a:r>
        </a:p>
      </dgm:t>
    </dgm:pt>
    <dgm:pt modelId="{8F51367E-FFFD-BD44-82AD-B0629CF8703D}" type="parTrans" cxnId="{230BBAB3-DEDB-F14F-84D6-277DACCCB6BB}">
      <dgm:prSet/>
      <dgm:spPr/>
      <dgm:t>
        <a:bodyPr/>
        <a:lstStyle/>
        <a:p>
          <a:endParaRPr lang="en-US"/>
        </a:p>
      </dgm:t>
    </dgm:pt>
    <dgm:pt modelId="{8BCAD976-359F-8F4F-B4E7-5725F8BD5A56}" type="sibTrans" cxnId="{230BBAB3-DEDB-F14F-84D6-277DACCCB6BB}">
      <dgm:prSet/>
      <dgm:spPr/>
      <dgm:t>
        <a:bodyPr/>
        <a:lstStyle/>
        <a:p>
          <a:endParaRPr lang="en-US"/>
        </a:p>
      </dgm:t>
    </dgm:pt>
    <dgm:pt modelId="{FB37D247-7873-3940-9143-8958EE68D911}">
      <dgm:prSet phldrT="[Text]"/>
      <dgm:spPr/>
      <dgm:t>
        <a:bodyPr/>
        <a:lstStyle/>
        <a:p>
          <a:r>
            <a:rPr lang="en-US" dirty="0"/>
            <a:t>What does it do best?</a:t>
          </a:r>
        </a:p>
      </dgm:t>
    </dgm:pt>
    <dgm:pt modelId="{E36CC097-AF63-274D-AA05-88BD458C8A32}" type="parTrans" cxnId="{919A8AA4-9084-E744-845E-890ECEB7883D}">
      <dgm:prSet/>
      <dgm:spPr/>
      <dgm:t>
        <a:bodyPr/>
        <a:lstStyle/>
        <a:p>
          <a:endParaRPr lang="en-US"/>
        </a:p>
      </dgm:t>
    </dgm:pt>
    <dgm:pt modelId="{18AB38CE-23B8-C74F-B738-1622F837E424}" type="sibTrans" cxnId="{919A8AA4-9084-E744-845E-890ECEB7883D}">
      <dgm:prSet/>
      <dgm:spPr/>
      <dgm:t>
        <a:bodyPr/>
        <a:lstStyle/>
        <a:p>
          <a:endParaRPr lang="en-US"/>
        </a:p>
      </dgm:t>
    </dgm:pt>
    <dgm:pt modelId="{E79ECCDB-DF8D-8948-9438-6D13AD9FB41B}">
      <dgm:prSet phldrT="[Text]"/>
      <dgm:spPr/>
      <dgm:t>
        <a:bodyPr/>
        <a:lstStyle/>
        <a:p>
          <a:r>
            <a:rPr lang="en-US" dirty="0"/>
            <a:t>Why?</a:t>
          </a:r>
        </a:p>
      </dgm:t>
    </dgm:pt>
    <dgm:pt modelId="{038AA2EC-AA78-C240-A32C-22FE1DE1DC09}" type="parTrans" cxnId="{9BB6F626-4991-6943-A136-D41E502099CA}">
      <dgm:prSet/>
      <dgm:spPr/>
      <dgm:t>
        <a:bodyPr/>
        <a:lstStyle/>
        <a:p>
          <a:endParaRPr lang="en-US"/>
        </a:p>
      </dgm:t>
    </dgm:pt>
    <dgm:pt modelId="{F3AE72E1-9337-DC40-BB63-5884F61904C9}" type="sibTrans" cxnId="{9BB6F626-4991-6943-A136-D41E502099CA}">
      <dgm:prSet/>
      <dgm:spPr/>
      <dgm:t>
        <a:bodyPr/>
        <a:lstStyle/>
        <a:p>
          <a:endParaRPr lang="en-US"/>
        </a:p>
      </dgm:t>
    </dgm:pt>
    <dgm:pt modelId="{697734EA-6CDF-BF4A-A642-9CA3C5BE7A01}">
      <dgm:prSet phldrT="[Text]"/>
      <dgm:spPr/>
      <dgm:t>
        <a:bodyPr/>
        <a:lstStyle/>
        <a:p>
          <a:r>
            <a:rPr lang="en-US" dirty="0"/>
            <a:t>Why?</a:t>
          </a:r>
        </a:p>
      </dgm:t>
    </dgm:pt>
    <dgm:pt modelId="{C4DB0259-E17B-7143-A028-7D1F5B1DF454}" type="parTrans" cxnId="{444AFD06-38FC-864C-891D-54CD975A1B1B}">
      <dgm:prSet/>
      <dgm:spPr/>
      <dgm:t>
        <a:bodyPr/>
        <a:lstStyle/>
        <a:p>
          <a:endParaRPr lang="en-US"/>
        </a:p>
      </dgm:t>
    </dgm:pt>
    <dgm:pt modelId="{0BB418CB-E7E5-9146-A60E-D6FBCD9B2BF1}" type="sibTrans" cxnId="{444AFD06-38FC-864C-891D-54CD975A1B1B}">
      <dgm:prSet/>
      <dgm:spPr/>
      <dgm:t>
        <a:bodyPr/>
        <a:lstStyle/>
        <a:p>
          <a:endParaRPr lang="en-US"/>
        </a:p>
      </dgm:t>
    </dgm:pt>
    <dgm:pt modelId="{D5844609-3E12-2640-833D-D16718E5E3AE}">
      <dgm:prSet phldrT="[Text]"/>
      <dgm:spPr/>
      <dgm:t>
        <a:bodyPr/>
        <a:lstStyle/>
        <a:p>
          <a:r>
            <a:rPr lang="en-US" dirty="0"/>
            <a:t>What does it do best?</a:t>
          </a:r>
        </a:p>
      </dgm:t>
    </dgm:pt>
    <dgm:pt modelId="{20D1641E-BF9C-904A-A88C-ED0DBE482048}" type="parTrans" cxnId="{20D3132B-84DE-B64E-8099-06CAB67EB3A6}">
      <dgm:prSet/>
      <dgm:spPr/>
      <dgm:t>
        <a:bodyPr/>
        <a:lstStyle/>
        <a:p>
          <a:endParaRPr lang="en-US"/>
        </a:p>
      </dgm:t>
    </dgm:pt>
    <dgm:pt modelId="{938FDD36-C1DC-BE49-8264-C914B2F3D1A0}" type="sibTrans" cxnId="{20D3132B-84DE-B64E-8099-06CAB67EB3A6}">
      <dgm:prSet/>
      <dgm:spPr/>
      <dgm:t>
        <a:bodyPr/>
        <a:lstStyle/>
        <a:p>
          <a:endParaRPr lang="en-US"/>
        </a:p>
      </dgm:t>
    </dgm:pt>
    <dgm:pt modelId="{D721EC29-0BFA-9E4B-8A03-C00753A3187D}">
      <dgm:prSet phldrT="[Text]"/>
      <dgm:spPr/>
      <dgm:t>
        <a:bodyPr/>
        <a:lstStyle/>
        <a:p>
          <a:r>
            <a:rPr lang="en-US" dirty="0"/>
            <a:t>Why?</a:t>
          </a:r>
        </a:p>
      </dgm:t>
    </dgm:pt>
    <dgm:pt modelId="{099DCBFA-DF7B-674E-A8EA-99A954BE31DF}" type="parTrans" cxnId="{F88C0FAC-F508-EB4A-AA46-6E5EBA2E03E5}">
      <dgm:prSet/>
      <dgm:spPr/>
      <dgm:t>
        <a:bodyPr/>
        <a:lstStyle/>
        <a:p>
          <a:endParaRPr lang="en-US"/>
        </a:p>
      </dgm:t>
    </dgm:pt>
    <dgm:pt modelId="{9E28A33A-5D67-CD45-8843-D4505168D0FA}" type="sibTrans" cxnId="{F88C0FAC-F508-EB4A-AA46-6E5EBA2E03E5}">
      <dgm:prSet/>
      <dgm:spPr/>
      <dgm:t>
        <a:bodyPr/>
        <a:lstStyle/>
        <a:p>
          <a:endParaRPr lang="en-US"/>
        </a:p>
      </dgm:t>
    </dgm:pt>
    <dgm:pt modelId="{027037EA-E670-894D-BB3C-65F653C15C80}">
      <dgm:prSet phldrT="[Text]"/>
      <dgm:spPr/>
      <dgm:t>
        <a:bodyPr/>
        <a:lstStyle/>
        <a:p>
          <a:r>
            <a:rPr lang="en-US" dirty="0"/>
            <a:t>What does it do best?</a:t>
          </a:r>
        </a:p>
      </dgm:t>
    </dgm:pt>
    <dgm:pt modelId="{E7059440-7235-CC4F-824B-4FCB22DCD15D}" type="parTrans" cxnId="{F59A2400-4E6A-4C46-A936-4311A789940D}">
      <dgm:prSet/>
      <dgm:spPr/>
      <dgm:t>
        <a:bodyPr/>
        <a:lstStyle/>
        <a:p>
          <a:endParaRPr lang="en-US"/>
        </a:p>
      </dgm:t>
    </dgm:pt>
    <dgm:pt modelId="{EA879814-F0B1-0641-936E-8A697980D341}" type="sibTrans" cxnId="{F59A2400-4E6A-4C46-A936-4311A789940D}">
      <dgm:prSet/>
      <dgm:spPr/>
      <dgm:t>
        <a:bodyPr/>
        <a:lstStyle/>
        <a:p>
          <a:endParaRPr lang="en-US"/>
        </a:p>
      </dgm:t>
    </dgm:pt>
    <dgm:pt modelId="{12137DC9-DD84-6C4B-93A9-5DBEF186747F}" type="pres">
      <dgm:prSet presAssocID="{69591FEF-0495-894A-8C21-F04BD5E6B211}" presName="Name0" presStyleCnt="0">
        <dgm:presLayoutVars>
          <dgm:dir/>
          <dgm:resizeHandles val="exact"/>
        </dgm:presLayoutVars>
      </dgm:prSet>
      <dgm:spPr/>
    </dgm:pt>
    <dgm:pt modelId="{A33C5E9B-ABFC-164A-8DA6-428EA0DF5F44}" type="pres">
      <dgm:prSet presAssocID="{69591FEF-0495-894A-8C21-F04BD5E6B211}" presName="bkgdShp" presStyleLbl="alignAccFollowNode1" presStyleIdx="0" presStyleCnt="1"/>
      <dgm:spPr/>
    </dgm:pt>
    <dgm:pt modelId="{D5FE0583-35EE-E748-89E7-B09201419DE6}" type="pres">
      <dgm:prSet presAssocID="{69591FEF-0495-894A-8C21-F04BD5E6B211}" presName="linComp" presStyleCnt="0"/>
      <dgm:spPr/>
    </dgm:pt>
    <dgm:pt modelId="{8E1BC433-C618-2F4F-93C3-9C8205BDCA10}" type="pres">
      <dgm:prSet presAssocID="{97E36025-A3E1-AD48-899A-248D3726818D}" presName="compNode" presStyleCnt="0"/>
      <dgm:spPr/>
    </dgm:pt>
    <dgm:pt modelId="{18EAE989-2E70-0846-B70B-9627B16D5F8E}" type="pres">
      <dgm:prSet presAssocID="{97E36025-A3E1-AD48-899A-248D3726818D}" presName="node" presStyleLbl="node1" presStyleIdx="0" presStyleCnt="4">
        <dgm:presLayoutVars>
          <dgm:bulletEnabled val="1"/>
        </dgm:presLayoutVars>
      </dgm:prSet>
      <dgm:spPr/>
    </dgm:pt>
    <dgm:pt modelId="{3D50329D-A4E2-AE41-9D4B-20D4B3C3456E}" type="pres">
      <dgm:prSet presAssocID="{97E36025-A3E1-AD48-899A-248D3726818D}" presName="invisiNode" presStyleLbl="node1" presStyleIdx="0" presStyleCnt="4"/>
      <dgm:spPr/>
    </dgm:pt>
    <dgm:pt modelId="{EB3A55EF-7987-7D4E-A049-E5EBE170C501}" type="pres">
      <dgm:prSet presAssocID="{97E36025-A3E1-AD48-899A-248D3726818D}"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E6C01555-C088-2B4F-8622-64CEC78E6884}" type="pres">
      <dgm:prSet presAssocID="{9BE78D56-1A9B-1C45-B0BE-10CFF0B357E1}" presName="sibTrans" presStyleLbl="sibTrans2D1" presStyleIdx="0" presStyleCnt="0"/>
      <dgm:spPr/>
    </dgm:pt>
    <dgm:pt modelId="{5BDB793F-C82A-C140-A8AC-30EDDC89DC38}" type="pres">
      <dgm:prSet presAssocID="{3361CEEA-18FF-1A4D-8121-56229D3FF40A}" presName="compNode" presStyleCnt="0"/>
      <dgm:spPr/>
    </dgm:pt>
    <dgm:pt modelId="{488A5905-DC31-2540-9DC2-573E2D1F2536}" type="pres">
      <dgm:prSet presAssocID="{3361CEEA-18FF-1A4D-8121-56229D3FF40A}" presName="node" presStyleLbl="node1" presStyleIdx="1" presStyleCnt="4">
        <dgm:presLayoutVars>
          <dgm:bulletEnabled val="1"/>
        </dgm:presLayoutVars>
      </dgm:prSet>
      <dgm:spPr/>
    </dgm:pt>
    <dgm:pt modelId="{36279C43-5412-E848-81DC-241BD0A33BF6}" type="pres">
      <dgm:prSet presAssocID="{3361CEEA-18FF-1A4D-8121-56229D3FF40A}" presName="invisiNode" presStyleLbl="node1" presStyleIdx="1" presStyleCnt="4"/>
      <dgm:spPr/>
    </dgm:pt>
    <dgm:pt modelId="{8DD92F54-C4A6-584C-AEA5-C0B51FEB17E1}" type="pres">
      <dgm:prSet presAssocID="{3361CEEA-18FF-1A4D-8121-56229D3FF40A}"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3B3DE6B7-AF6C-6243-AA41-E1727407E33D}" type="pres">
      <dgm:prSet presAssocID="{8C4DBF10-B832-D545-8DD1-797FC34DA1C3}" presName="sibTrans" presStyleLbl="sibTrans2D1" presStyleIdx="0" presStyleCnt="0"/>
      <dgm:spPr/>
    </dgm:pt>
    <dgm:pt modelId="{7F34A997-E8B4-B14B-9507-26431603FB25}" type="pres">
      <dgm:prSet presAssocID="{1306371A-A95E-E249-ADDB-F0AB6BC09904}" presName="compNode" presStyleCnt="0"/>
      <dgm:spPr/>
    </dgm:pt>
    <dgm:pt modelId="{6EF9C28C-D682-454B-BCC4-FEE15D774A3C}" type="pres">
      <dgm:prSet presAssocID="{1306371A-A95E-E249-ADDB-F0AB6BC09904}" presName="node" presStyleLbl="node1" presStyleIdx="2" presStyleCnt="4">
        <dgm:presLayoutVars>
          <dgm:bulletEnabled val="1"/>
        </dgm:presLayoutVars>
      </dgm:prSet>
      <dgm:spPr/>
    </dgm:pt>
    <dgm:pt modelId="{127EBC56-CD29-7047-992E-9A3776850C50}" type="pres">
      <dgm:prSet presAssocID="{1306371A-A95E-E249-ADDB-F0AB6BC09904}" presName="invisiNode" presStyleLbl="node1" presStyleIdx="2" presStyleCnt="4"/>
      <dgm:spPr/>
    </dgm:pt>
    <dgm:pt modelId="{BA7C364B-DD0F-4041-AD3D-7937D351014F}" type="pres">
      <dgm:prSet presAssocID="{1306371A-A95E-E249-ADDB-F0AB6BC09904}"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AFA06E75-202D-7A49-81E4-7BB76EB8154D}" type="pres">
      <dgm:prSet presAssocID="{9C6E9164-DA47-6F48-9CE7-EFD839DAF028}" presName="sibTrans" presStyleLbl="sibTrans2D1" presStyleIdx="0" presStyleCnt="0"/>
      <dgm:spPr/>
    </dgm:pt>
    <dgm:pt modelId="{280BDB0D-16E8-DA41-8FA7-7A1945BCBF6F}" type="pres">
      <dgm:prSet presAssocID="{B2366DE4-55EC-564A-91AD-4942A436A320}" presName="compNode" presStyleCnt="0"/>
      <dgm:spPr/>
    </dgm:pt>
    <dgm:pt modelId="{F40A6489-0E0F-8A4F-A4EF-7DFFE74653E0}" type="pres">
      <dgm:prSet presAssocID="{B2366DE4-55EC-564A-91AD-4942A436A320}" presName="node" presStyleLbl="node1" presStyleIdx="3" presStyleCnt="4">
        <dgm:presLayoutVars>
          <dgm:bulletEnabled val="1"/>
        </dgm:presLayoutVars>
      </dgm:prSet>
      <dgm:spPr/>
    </dgm:pt>
    <dgm:pt modelId="{25BBBC19-D5F0-7D4A-BFA1-89E3BC004798}" type="pres">
      <dgm:prSet presAssocID="{B2366DE4-55EC-564A-91AD-4942A436A320}" presName="invisiNode" presStyleLbl="node1" presStyleIdx="3" presStyleCnt="4"/>
      <dgm:spPr/>
    </dgm:pt>
    <dgm:pt modelId="{B0489A4D-B286-7642-BA81-86D16AF635EB}" type="pres">
      <dgm:prSet presAssocID="{B2366DE4-55EC-564A-91AD-4942A436A320}"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Lst>
  <dgm:cxnLst>
    <dgm:cxn modelId="{F59A2400-4E6A-4C46-A936-4311A789940D}" srcId="{B2366DE4-55EC-564A-91AD-4942A436A320}" destId="{027037EA-E670-894D-BB3C-65F653C15C80}" srcOrd="1" destOrd="0" parTransId="{E7059440-7235-CC4F-824B-4FCB22DCD15D}" sibTransId="{EA879814-F0B1-0641-936E-8A697980D341}"/>
    <dgm:cxn modelId="{D3A63203-5FDE-484D-9C6C-DCB9FA72BEE1}" type="presOf" srcId="{D5844609-3E12-2640-833D-D16718E5E3AE}" destId="{6EF9C28C-D682-454B-BCC4-FEE15D774A3C}" srcOrd="0" destOrd="2" presId="urn:microsoft.com/office/officeart/2005/8/layout/pList2"/>
    <dgm:cxn modelId="{444AFD06-38FC-864C-891D-54CD975A1B1B}" srcId="{1306371A-A95E-E249-ADDB-F0AB6BC09904}" destId="{697734EA-6CDF-BF4A-A642-9CA3C5BE7A01}" srcOrd="0" destOrd="0" parTransId="{C4DB0259-E17B-7143-A028-7D1F5B1DF454}" sibTransId="{0BB418CB-E7E5-9146-A60E-D6FBCD9B2BF1}"/>
    <dgm:cxn modelId="{B052610B-0A50-3544-8923-E5B6B8F36B65}" srcId="{69591FEF-0495-894A-8C21-F04BD5E6B211}" destId="{3361CEEA-18FF-1A4D-8121-56229D3FF40A}" srcOrd="1" destOrd="0" parTransId="{A0D9006B-0832-A44A-BA07-BA61E64B7DDA}" sibTransId="{8C4DBF10-B832-D545-8DD1-797FC34DA1C3}"/>
    <dgm:cxn modelId="{28075623-62CA-7541-B59E-6708F2AB2AED}" type="presOf" srcId="{3361CEEA-18FF-1A4D-8121-56229D3FF40A}" destId="{488A5905-DC31-2540-9DC2-573E2D1F2536}" srcOrd="0" destOrd="0" presId="urn:microsoft.com/office/officeart/2005/8/layout/pList2"/>
    <dgm:cxn modelId="{9BB6F626-4991-6943-A136-D41E502099CA}" srcId="{3361CEEA-18FF-1A4D-8121-56229D3FF40A}" destId="{E79ECCDB-DF8D-8948-9438-6D13AD9FB41B}" srcOrd="0" destOrd="0" parTransId="{038AA2EC-AA78-C240-A32C-22FE1DE1DC09}" sibTransId="{F3AE72E1-9337-DC40-BB63-5884F61904C9}"/>
    <dgm:cxn modelId="{52411B27-047A-FC46-A929-D7CF3B0CBD99}" type="presOf" srcId="{B2366DE4-55EC-564A-91AD-4942A436A320}" destId="{F40A6489-0E0F-8A4F-A4EF-7DFFE74653E0}" srcOrd="0" destOrd="0" presId="urn:microsoft.com/office/officeart/2005/8/layout/pList2"/>
    <dgm:cxn modelId="{54F7012A-D76E-9141-AE93-4EADE6BBC02F}" srcId="{69591FEF-0495-894A-8C21-F04BD5E6B211}" destId="{B2366DE4-55EC-564A-91AD-4942A436A320}" srcOrd="3" destOrd="0" parTransId="{BE4608A4-CB5B-7A42-BD33-8A4C99A80883}" sibTransId="{DDED4F38-FF69-DE41-82DA-80E626A7148F}"/>
    <dgm:cxn modelId="{20D3132B-84DE-B64E-8099-06CAB67EB3A6}" srcId="{1306371A-A95E-E249-ADDB-F0AB6BC09904}" destId="{D5844609-3E12-2640-833D-D16718E5E3AE}" srcOrd="1" destOrd="0" parTransId="{20D1641E-BF9C-904A-A88C-ED0DBE482048}" sibTransId="{938FDD36-C1DC-BE49-8264-C914B2F3D1A0}"/>
    <dgm:cxn modelId="{0CCB0E49-D67C-8049-95F2-174C4702B6F2}" type="presOf" srcId="{027037EA-E670-894D-BB3C-65F653C15C80}" destId="{F40A6489-0E0F-8A4F-A4EF-7DFFE74653E0}" srcOrd="0" destOrd="2" presId="urn:microsoft.com/office/officeart/2005/8/layout/pList2"/>
    <dgm:cxn modelId="{D396DE4A-D4D7-164D-A75A-40241B497D97}" srcId="{69591FEF-0495-894A-8C21-F04BD5E6B211}" destId="{1306371A-A95E-E249-ADDB-F0AB6BC09904}" srcOrd="2" destOrd="0" parTransId="{0A1087BE-67ED-774E-9E27-0D450B3B7C20}" sibTransId="{9C6E9164-DA47-6F48-9CE7-EFD839DAF028}"/>
    <dgm:cxn modelId="{758B0353-FE9C-3C42-98A1-09CE282C8445}" type="presOf" srcId="{FB37D247-7873-3940-9143-8958EE68D911}" destId="{488A5905-DC31-2540-9DC2-573E2D1F2536}" srcOrd="0" destOrd="2" presId="urn:microsoft.com/office/officeart/2005/8/layout/pList2"/>
    <dgm:cxn modelId="{FB33645C-BD8E-5046-8D20-653EE9A4D85B}" type="presOf" srcId="{697734EA-6CDF-BF4A-A642-9CA3C5BE7A01}" destId="{6EF9C28C-D682-454B-BCC4-FEE15D774A3C}" srcOrd="0" destOrd="1" presId="urn:microsoft.com/office/officeart/2005/8/layout/pList2"/>
    <dgm:cxn modelId="{8B6AA266-3934-1F4B-BE6D-F01FC622E1A5}" srcId="{69591FEF-0495-894A-8C21-F04BD5E6B211}" destId="{97E36025-A3E1-AD48-899A-248D3726818D}" srcOrd="0" destOrd="0" parTransId="{3E53CC7C-E15D-CD4B-8784-DBEC0DD7D620}" sibTransId="{9BE78D56-1A9B-1C45-B0BE-10CFF0B357E1}"/>
    <dgm:cxn modelId="{691A3679-BC62-554A-B4CF-76AAD89970EE}" type="presOf" srcId="{2E3EF3C5-CC5D-4345-A8F3-10DB08DFD99B}" destId="{18EAE989-2E70-0846-B70B-9627B16D5F8E}" srcOrd="0" destOrd="2" presId="urn:microsoft.com/office/officeart/2005/8/layout/pList2"/>
    <dgm:cxn modelId="{A25F1A8B-09AC-DB45-A42C-0BAA71B798D9}" type="presOf" srcId="{E79ECCDB-DF8D-8948-9438-6D13AD9FB41B}" destId="{488A5905-DC31-2540-9DC2-573E2D1F2536}" srcOrd="0" destOrd="1" presId="urn:microsoft.com/office/officeart/2005/8/layout/pList2"/>
    <dgm:cxn modelId="{9975969D-B77D-C947-9B3F-674FDE5BCC41}" type="presOf" srcId="{8C4DBF10-B832-D545-8DD1-797FC34DA1C3}" destId="{3B3DE6B7-AF6C-6243-AA41-E1727407E33D}" srcOrd="0" destOrd="0" presId="urn:microsoft.com/office/officeart/2005/8/layout/pList2"/>
    <dgm:cxn modelId="{2F2EEA9D-2D55-DA4B-A038-AF81D479D631}" type="presOf" srcId="{A1003E00-5206-AA4F-B2AA-3AB7960EFBAB}" destId="{18EAE989-2E70-0846-B70B-9627B16D5F8E}" srcOrd="0" destOrd="1" presId="urn:microsoft.com/office/officeart/2005/8/layout/pList2"/>
    <dgm:cxn modelId="{919A8AA4-9084-E744-845E-890ECEB7883D}" srcId="{3361CEEA-18FF-1A4D-8121-56229D3FF40A}" destId="{FB37D247-7873-3940-9143-8958EE68D911}" srcOrd="1" destOrd="0" parTransId="{E36CC097-AF63-274D-AA05-88BD458C8A32}" sibTransId="{18AB38CE-23B8-C74F-B738-1622F837E424}"/>
    <dgm:cxn modelId="{F88C0FAC-F508-EB4A-AA46-6E5EBA2E03E5}" srcId="{B2366DE4-55EC-564A-91AD-4942A436A320}" destId="{D721EC29-0BFA-9E4B-8A03-C00753A3187D}" srcOrd="0" destOrd="0" parTransId="{099DCBFA-DF7B-674E-A8EA-99A954BE31DF}" sibTransId="{9E28A33A-5D67-CD45-8843-D4505168D0FA}"/>
    <dgm:cxn modelId="{230BBAB3-DEDB-F14F-84D6-277DACCCB6BB}" srcId="{97E36025-A3E1-AD48-899A-248D3726818D}" destId="{2E3EF3C5-CC5D-4345-A8F3-10DB08DFD99B}" srcOrd="1" destOrd="0" parTransId="{8F51367E-FFFD-BD44-82AD-B0629CF8703D}" sibTransId="{8BCAD976-359F-8F4F-B4E7-5725F8BD5A56}"/>
    <dgm:cxn modelId="{AB7A83BD-97FE-9146-99DA-245896B6A508}" type="presOf" srcId="{9C6E9164-DA47-6F48-9CE7-EFD839DAF028}" destId="{AFA06E75-202D-7A49-81E4-7BB76EB8154D}" srcOrd="0" destOrd="0" presId="urn:microsoft.com/office/officeart/2005/8/layout/pList2"/>
    <dgm:cxn modelId="{D7344AC0-CE61-7140-9449-64CA62FFEF00}" srcId="{97E36025-A3E1-AD48-899A-248D3726818D}" destId="{A1003E00-5206-AA4F-B2AA-3AB7960EFBAB}" srcOrd="0" destOrd="0" parTransId="{17C7A161-D083-724E-982C-8E25E6FE1F9E}" sibTransId="{D063C946-BAE5-1D4B-B4EE-E03238AC71D7}"/>
    <dgm:cxn modelId="{5EF6E6C4-3330-E440-B324-7712CE141383}" type="presOf" srcId="{9BE78D56-1A9B-1C45-B0BE-10CFF0B357E1}" destId="{E6C01555-C088-2B4F-8622-64CEC78E6884}" srcOrd="0" destOrd="0" presId="urn:microsoft.com/office/officeart/2005/8/layout/pList2"/>
    <dgm:cxn modelId="{1D9C63CF-9573-EC48-91CC-688E66716686}" type="presOf" srcId="{69591FEF-0495-894A-8C21-F04BD5E6B211}" destId="{12137DC9-DD84-6C4B-93A9-5DBEF186747F}" srcOrd="0" destOrd="0" presId="urn:microsoft.com/office/officeart/2005/8/layout/pList2"/>
    <dgm:cxn modelId="{9A85FAD4-BE24-1F49-A917-E2C896A2FBEE}" type="presOf" srcId="{1306371A-A95E-E249-ADDB-F0AB6BC09904}" destId="{6EF9C28C-D682-454B-BCC4-FEE15D774A3C}" srcOrd="0" destOrd="0" presId="urn:microsoft.com/office/officeart/2005/8/layout/pList2"/>
    <dgm:cxn modelId="{0CBCC8DA-B4B5-C147-A2CE-37CD0526BB5E}" type="presOf" srcId="{D721EC29-0BFA-9E4B-8A03-C00753A3187D}" destId="{F40A6489-0E0F-8A4F-A4EF-7DFFE74653E0}" srcOrd="0" destOrd="1" presId="urn:microsoft.com/office/officeart/2005/8/layout/pList2"/>
    <dgm:cxn modelId="{DB971DF5-F023-0743-B621-544ACE42C352}" type="presOf" srcId="{97E36025-A3E1-AD48-899A-248D3726818D}" destId="{18EAE989-2E70-0846-B70B-9627B16D5F8E}" srcOrd="0" destOrd="0" presId="urn:microsoft.com/office/officeart/2005/8/layout/pList2"/>
    <dgm:cxn modelId="{6A216055-5380-1942-9997-6B2E694E1205}" type="presParOf" srcId="{12137DC9-DD84-6C4B-93A9-5DBEF186747F}" destId="{A33C5E9B-ABFC-164A-8DA6-428EA0DF5F44}" srcOrd="0" destOrd="0" presId="urn:microsoft.com/office/officeart/2005/8/layout/pList2"/>
    <dgm:cxn modelId="{236C2CAD-0146-3740-BE3D-8DD29A8E1FF7}" type="presParOf" srcId="{12137DC9-DD84-6C4B-93A9-5DBEF186747F}" destId="{D5FE0583-35EE-E748-89E7-B09201419DE6}" srcOrd="1" destOrd="0" presId="urn:microsoft.com/office/officeart/2005/8/layout/pList2"/>
    <dgm:cxn modelId="{5985BE70-6F27-FB47-AABC-E2FB70A3C328}" type="presParOf" srcId="{D5FE0583-35EE-E748-89E7-B09201419DE6}" destId="{8E1BC433-C618-2F4F-93C3-9C8205BDCA10}" srcOrd="0" destOrd="0" presId="urn:microsoft.com/office/officeart/2005/8/layout/pList2"/>
    <dgm:cxn modelId="{8BB3AF07-76DB-B140-BDAC-C2162ADF5F39}" type="presParOf" srcId="{8E1BC433-C618-2F4F-93C3-9C8205BDCA10}" destId="{18EAE989-2E70-0846-B70B-9627B16D5F8E}" srcOrd="0" destOrd="0" presId="urn:microsoft.com/office/officeart/2005/8/layout/pList2"/>
    <dgm:cxn modelId="{0C72D1B8-9B0A-D445-8549-916998DAFD4C}" type="presParOf" srcId="{8E1BC433-C618-2F4F-93C3-9C8205BDCA10}" destId="{3D50329D-A4E2-AE41-9D4B-20D4B3C3456E}" srcOrd="1" destOrd="0" presId="urn:microsoft.com/office/officeart/2005/8/layout/pList2"/>
    <dgm:cxn modelId="{3834C92B-5181-6A45-A835-177A0EFB281E}" type="presParOf" srcId="{8E1BC433-C618-2F4F-93C3-9C8205BDCA10}" destId="{EB3A55EF-7987-7D4E-A049-E5EBE170C501}" srcOrd="2" destOrd="0" presId="urn:microsoft.com/office/officeart/2005/8/layout/pList2"/>
    <dgm:cxn modelId="{7BBAAC3F-858E-0F4C-9F2F-456D4B74BB5F}" type="presParOf" srcId="{D5FE0583-35EE-E748-89E7-B09201419DE6}" destId="{E6C01555-C088-2B4F-8622-64CEC78E6884}" srcOrd="1" destOrd="0" presId="urn:microsoft.com/office/officeart/2005/8/layout/pList2"/>
    <dgm:cxn modelId="{E44496DB-953B-FD4C-A993-BC9BF3F137C2}" type="presParOf" srcId="{D5FE0583-35EE-E748-89E7-B09201419DE6}" destId="{5BDB793F-C82A-C140-A8AC-30EDDC89DC38}" srcOrd="2" destOrd="0" presId="urn:microsoft.com/office/officeart/2005/8/layout/pList2"/>
    <dgm:cxn modelId="{96CB7553-7395-B647-86DC-017843302623}" type="presParOf" srcId="{5BDB793F-C82A-C140-A8AC-30EDDC89DC38}" destId="{488A5905-DC31-2540-9DC2-573E2D1F2536}" srcOrd="0" destOrd="0" presId="urn:microsoft.com/office/officeart/2005/8/layout/pList2"/>
    <dgm:cxn modelId="{C4535197-5A51-A24F-96D4-C27444440908}" type="presParOf" srcId="{5BDB793F-C82A-C140-A8AC-30EDDC89DC38}" destId="{36279C43-5412-E848-81DC-241BD0A33BF6}" srcOrd="1" destOrd="0" presId="urn:microsoft.com/office/officeart/2005/8/layout/pList2"/>
    <dgm:cxn modelId="{390A2A7A-9BD8-C543-889C-EB40A86D9EBF}" type="presParOf" srcId="{5BDB793F-C82A-C140-A8AC-30EDDC89DC38}" destId="{8DD92F54-C4A6-584C-AEA5-C0B51FEB17E1}" srcOrd="2" destOrd="0" presId="urn:microsoft.com/office/officeart/2005/8/layout/pList2"/>
    <dgm:cxn modelId="{58AEBC53-AFCE-BA44-A399-00F0945546B6}" type="presParOf" srcId="{D5FE0583-35EE-E748-89E7-B09201419DE6}" destId="{3B3DE6B7-AF6C-6243-AA41-E1727407E33D}" srcOrd="3" destOrd="0" presId="urn:microsoft.com/office/officeart/2005/8/layout/pList2"/>
    <dgm:cxn modelId="{C7A45C89-C53E-A142-8957-0245C70ECC5E}" type="presParOf" srcId="{D5FE0583-35EE-E748-89E7-B09201419DE6}" destId="{7F34A997-E8B4-B14B-9507-26431603FB25}" srcOrd="4" destOrd="0" presId="urn:microsoft.com/office/officeart/2005/8/layout/pList2"/>
    <dgm:cxn modelId="{DB2D3419-4034-F847-A651-8240147DB598}" type="presParOf" srcId="{7F34A997-E8B4-B14B-9507-26431603FB25}" destId="{6EF9C28C-D682-454B-BCC4-FEE15D774A3C}" srcOrd="0" destOrd="0" presId="urn:microsoft.com/office/officeart/2005/8/layout/pList2"/>
    <dgm:cxn modelId="{28D1FA84-214B-D940-A892-C1F6EEB05C9F}" type="presParOf" srcId="{7F34A997-E8B4-B14B-9507-26431603FB25}" destId="{127EBC56-CD29-7047-992E-9A3776850C50}" srcOrd="1" destOrd="0" presId="urn:microsoft.com/office/officeart/2005/8/layout/pList2"/>
    <dgm:cxn modelId="{411772F1-79A3-7440-810C-31B695DF5506}" type="presParOf" srcId="{7F34A997-E8B4-B14B-9507-26431603FB25}" destId="{BA7C364B-DD0F-4041-AD3D-7937D351014F}" srcOrd="2" destOrd="0" presId="urn:microsoft.com/office/officeart/2005/8/layout/pList2"/>
    <dgm:cxn modelId="{F77A3220-745F-4548-AE76-FC4D2A9E6B9F}" type="presParOf" srcId="{D5FE0583-35EE-E748-89E7-B09201419DE6}" destId="{AFA06E75-202D-7A49-81E4-7BB76EB8154D}" srcOrd="5" destOrd="0" presId="urn:microsoft.com/office/officeart/2005/8/layout/pList2"/>
    <dgm:cxn modelId="{0D628D58-DD41-E34B-8193-AF44CDB444DE}" type="presParOf" srcId="{D5FE0583-35EE-E748-89E7-B09201419DE6}" destId="{280BDB0D-16E8-DA41-8FA7-7A1945BCBF6F}" srcOrd="6" destOrd="0" presId="urn:microsoft.com/office/officeart/2005/8/layout/pList2"/>
    <dgm:cxn modelId="{07EECEDC-F0B9-CD44-881B-18D32D16388C}" type="presParOf" srcId="{280BDB0D-16E8-DA41-8FA7-7A1945BCBF6F}" destId="{F40A6489-0E0F-8A4F-A4EF-7DFFE74653E0}" srcOrd="0" destOrd="0" presId="urn:microsoft.com/office/officeart/2005/8/layout/pList2"/>
    <dgm:cxn modelId="{90505010-02F3-0142-AE93-CECFB3313660}" type="presParOf" srcId="{280BDB0D-16E8-DA41-8FA7-7A1945BCBF6F}" destId="{25BBBC19-D5F0-7D4A-BFA1-89E3BC004798}" srcOrd="1" destOrd="0" presId="urn:microsoft.com/office/officeart/2005/8/layout/pList2"/>
    <dgm:cxn modelId="{5938FD0F-36D2-414A-A2DA-E3D60B0B3C2F}" type="presParOf" srcId="{280BDB0D-16E8-DA41-8FA7-7A1945BCBF6F}" destId="{B0489A4D-B286-7642-BA81-86D16AF635E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BED69-84BF-7B4C-BCF7-0C6524068BFA}">
      <dsp:nvSpPr>
        <dsp:cNvPr id="0" name=""/>
        <dsp:cNvSpPr/>
      </dsp:nvSpPr>
      <dsp:spPr>
        <a:xfrm>
          <a:off x="2601" y="8294"/>
          <a:ext cx="2536612"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Who</a:t>
          </a:r>
        </a:p>
      </dsp:txBody>
      <dsp:txXfrm>
        <a:off x="2601" y="8294"/>
        <a:ext cx="2536612" cy="604800"/>
      </dsp:txXfrm>
    </dsp:sp>
    <dsp:sp modelId="{28103BB0-67EB-3A4E-A7B1-64F92591FD68}">
      <dsp:nvSpPr>
        <dsp:cNvPr id="0" name=""/>
        <dsp:cNvSpPr/>
      </dsp:nvSpPr>
      <dsp:spPr>
        <a:xfrm>
          <a:off x="2601" y="613094"/>
          <a:ext cx="2536612" cy="363163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Consider carefully your audience.</a:t>
          </a:r>
        </a:p>
        <a:p>
          <a:pPr marL="228600" lvl="1" indent="-228600" algn="l" defTabSz="933450">
            <a:lnSpc>
              <a:spcPct val="90000"/>
            </a:lnSpc>
            <a:spcBef>
              <a:spcPct val="0"/>
            </a:spcBef>
            <a:spcAft>
              <a:spcPct val="15000"/>
            </a:spcAft>
            <a:buChar char="•"/>
          </a:pPr>
          <a:r>
            <a:rPr lang="en-US" sz="2100" kern="1200" dirty="0"/>
            <a:t>Your relationship with the audience could have a large impact on your work.</a:t>
          </a:r>
        </a:p>
      </dsp:txBody>
      <dsp:txXfrm>
        <a:off x="2601" y="613094"/>
        <a:ext cx="2536612" cy="3631635"/>
      </dsp:txXfrm>
    </dsp:sp>
    <dsp:sp modelId="{FAC51DE6-87A3-C042-8A19-7D9843789897}">
      <dsp:nvSpPr>
        <dsp:cNvPr id="0" name=""/>
        <dsp:cNvSpPr/>
      </dsp:nvSpPr>
      <dsp:spPr>
        <a:xfrm>
          <a:off x="2894340" y="8294"/>
          <a:ext cx="2536612"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What</a:t>
          </a:r>
        </a:p>
      </dsp:txBody>
      <dsp:txXfrm>
        <a:off x="2894340" y="8294"/>
        <a:ext cx="2536612" cy="604800"/>
      </dsp:txXfrm>
    </dsp:sp>
    <dsp:sp modelId="{BFBE9A2A-0223-D647-B9E6-121D25EB80E8}">
      <dsp:nvSpPr>
        <dsp:cNvPr id="0" name=""/>
        <dsp:cNvSpPr/>
      </dsp:nvSpPr>
      <dsp:spPr>
        <a:xfrm>
          <a:off x="2894340" y="613094"/>
          <a:ext cx="2536612" cy="363163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You should want them to do something at the end.</a:t>
          </a:r>
        </a:p>
        <a:p>
          <a:pPr marL="228600" lvl="1" indent="-228600" algn="l" defTabSz="933450">
            <a:lnSpc>
              <a:spcPct val="90000"/>
            </a:lnSpc>
            <a:spcBef>
              <a:spcPct val="0"/>
            </a:spcBef>
            <a:spcAft>
              <a:spcPct val="15000"/>
            </a:spcAft>
            <a:buChar char="•"/>
          </a:pPr>
          <a:r>
            <a:rPr lang="en-US" sz="2100" kern="1200" dirty="0"/>
            <a:t>It can be uncomfortable to make suggestions. Do so with care.</a:t>
          </a:r>
        </a:p>
        <a:p>
          <a:pPr marL="228600" lvl="1" indent="-228600" algn="l" defTabSz="933450">
            <a:lnSpc>
              <a:spcPct val="90000"/>
            </a:lnSpc>
            <a:spcBef>
              <a:spcPct val="0"/>
            </a:spcBef>
            <a:spcAft>
              <a:spcPct val="15000"/>
            </a:spcAft>
            <a:buChar char="•"/>
          </a:pPr>
          <a:r>
            <a:rPr lang="en-US" sz="2100" kern="1200" dirty="0"/>
            <a:t>At the very least, there should be next steps.</a:t>
          </a:r>
        </a:p>
      </dsp:txBody>
      <dsp:txXfrm>
        <a:off x="2894340" y="613094"/>
        <a:ext cx="2536612" cy="3631635"/>
      </dsp:txXfrm>
    </dsp:sp>
    <dsp:sp modelId="{681B4501-77B1-3A40-892D-C2B9AE64BA67}">
      <dsp:nvSpPr>
        <dsp:cNvPr id="0" name=""/>
        <dsp:cNvSpPr/>
      </dsp:nvSpPr>
      <dsp:spPr>
        <a:xfrm>
          <a:off x="5786078" y="8294"/>
          <a:ext cx="2536612" cy="604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How</a:t>
          </a:r>
        </a:p>
      </dsp:txBody>
      <dsp:txXfrm>
        <a:off x="5786078" y="8294"/>
        <a:ext cx="2536612" cy="604800"/>
      </dsp:txXfrm>
    </dsp:sp>
    <dsp:sp modelId="{B064ED27-9197-5A4F-8D45-7F9036F1B69D}">
      <dsp:nvSpPr>
        <dsp:cNvPr id="0" name=""/>
        <dsp:cNvSpPr/>
      </dsp:nvSpPr>
      <dsp:spPr>
        <a:xfrm>
          <a:off x="5786078" y="613094"/>
          <a:ext cx="2536612" cy="363163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Delivery method.</a:t>
          </a:r>
        </a:p>
        <a:p>
          <a:pPr marL="228600" lvl="1" indent="-228600" algn="l" defTabSz="933450">
            <a:lnSpc>
              <a:spcPct val="90000"/>
            </a:lnSpc>
            <a:spcBef>
              <a:spcPct val="0"/>
            </a:spcBef>
            <a:spcAft>
              <a:spcPct val="15000"/>
            </a:spcAft>
            <a:buChar char="•"/>
          </a:pPr>
          <a:r>
            <a:rPr lang="en-US" sz="2100" kern="1200" dirty="0"/>
            <a:t>Will depend on the audience, what you want them to do and other factors.</a:t>
          </a:r>
        </a:p>
      </dsp:txBody>
      <dsp:txXfrm>
        <a:off x="5786078" y="613094"/>
        <a:ext cx="2536612" cy="36316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C5E9B-ABFC-164A-8DA6-428EA0DF5F44}">
      <dsp:nvSpPr>
        <dsp:cNvPr id="0" name=""/>
        <dsp:cNvSpPr/>
      </dsp:nvSpPr>
      <dsp:spPr>
        <a:xfrm>
          <a:off x="0" y="0"/>
          <a:ext cx="8172893" cy="1912357"/>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3A55EF-7987-7D4E-A049-E5EBE170C501}">
      <dsp:nvSpPr>
        <dsp:cNvPr id="0" name=""/>
        <dsp:cNvSpPr/>
      </dsp:nvSpPr>
      <dsp:spPr>
        <a:xfrm>
          <a:off x="247437" y="254981"/>
          <a:ext cx="1785585" cy="140239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AE989-2E70-0846-B70B-9627B16D5F8E}">
      <dsp:nvSpPr>
        <dsp:cNvPr id="0" name=""/>
        <dsp:cNvSpPr/>
      </dsp:nvSpPr>
      <dsp:spPr>
        <a:xfrm rot="10800000">
          <a:off x="247437"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err="1"/>
            <a:t>Powerpoint</a:t>
          </a:r>
          <a:endParaRPr lang="en-US" sz="2200" kern="1200" dirty="0"/>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302350" y="1912357"/>
        <a:ext cx="1675759" cy="2282413"/>
      </dsp:txXfrm>
    </dsp:sp>
    <dsp:sp modelId="{8DD92F54-C4A6-584C-AEA5-C0B51FEB17E1}">
      <dsp:nvSpPr>
        <dsp:cNvPr id="0" name=""/>
        <dsp:cNvSpPr/>
      </dsp:nvSpPr>
      <dsp:spPr>
        <a:xfrm>
          <a:off x="2211581" y="254981"/>
          <a:ext cx="1785585" cy="140239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A5905-DC31-2540-9DC2-573E2D1F2536}">
      <dsp:nvSpPr>
        <dsp:cNvPr id="0" name=""/>
        <dsp:cNvSpPr/>
      </dsp:nvSpPr>
      <dsp:spPr>
        <a:xfrm rot="10800000">
          <a:off x="2211581"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Email</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2266494" y="1912357"/>
        <a:ext cx="1675759" cy="2282413"/>
      </dsp:txXfrm>
    </dsp:sp>
    <dsp:sp modelId="{BA7C364B-DD0F-4041-AD3D-7937D351014F}">
      <dsp:nvSpPr>
        <dsp:cNvPr id="0" name=""/>
        <dsp:cNvSpPr/>
      </dsp:nvSpPr>
      <dsp:spPr>
        <a:xfrm>
          <a:off x="4175725" y="254981"/>
          <a:ext cx="1785585" cy="140239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9C28C-D682-454B-BCC4-FEE15D774A3C}">
      <dsp:nvSpPr>
        <dsp:cNvPr id="0" name=""/>
        <dsp:cNvSpPr/>
      </dsp:nvSpPr>
      <dsp:spPr>
        <a:xfrm rot="10800000">
          <a:off x="4175725"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Blog post</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4230638" y="1912357"/>
        <a:ext cx="1675759" cy="2282413"/>
      </dsp:txXfrm>
    </dsp:sp>
    <dsp:sp modelId="{B0489A4D-B286-7642-BA81-86D16AF635EB}">
      <dsp:nvSpPr>
        <dsp:cNvPr id="0" name=""/>
        <dsp:cNvSpPr/>
      </dsp:nvSpPr>
      <dsp:spPr>
        <a:xfrm>
          <a:off x="6139869" y="254981"/>
          <a:ext cx="1785585" cy="1402395"/>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0A6489-0E0F-8A4F-A4EF-7DFFE74653E0}">
      <dsp:nvSpPr>
        <dsp:cNvPr id="0" name=""/>
        <dsp:cNvSpPr/>
      </dsp:nvSpPr>
      <dsp:spPr>
        <a:xfrm rot="10800000">
          <a:off x="6139869" y="1912357"/>
          <a:ext cx="1785585" cy="2337326"/>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Dashboard</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6194782" y="1912357"/>
        <a:ext cx="1675759" cy="22824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9662"/>
          </a:xfrm>
          <a:prstGeom prst="rect">
            <a:avLst/>
          </a:prstGeom>
        </p:spPr>
        <p:txBody>
          <a:bodyPr vert="horz" lIns="91440" tIns="45720" rIns="91440" bIns="45720" rtlCol="0"/>
          <a:lstStyle>
            <a:lvl1pPr algn="r">
              <a:defRPr sz="1200"/>
            </a:lvl1pPr>
          </a:lstStyle>
          <a:p>
            <a:fld id="{D74C362C-B8EB-FD47-9516-07D42DF4EB3B}" type="datetimeFigureOut">
              <a:rPr lang="en-US" smtClean="0"/>
              <a:pPr/>
              <a:t>3/25/19</a:t>
            </a:fld>
            <a:endParaRPr lang="en-US" dirty="0"/>
          </a:p>
        </p:txBody>
      </p:sp>
      <p:sp>
        <p:nvSpPr>
          <p:cNvPr id="4" name="Footer Placeholder 3"/>
          <p:cNvSpPr>
            <a:spLocks noGrp="1"/>
          </p:cNvSpPr>
          <p:nvPr>
            <p:ph type="ftr" sz="quarter" idx="2"/>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921945"/>
            <a:ext cx="3066733" cy="469662"/>
          </a:xfrm>
          <a:prstGeom prst="rect">
            <a:avLst/>
          </a:prstGeom>
        </p:spPr>
        <p:txBody>
          <a:bodyPr vert="horz" lIns="91440" tIns="45720" rIns="91440" bIns="45720" rtlCol="0" anchor="b"/>
          <a:lstStyle>
            <a:lvl1pPr algn="r">
              <a:defRPr sz="1200"/>
            </a:lvl1pPr>
          </a:lstStyle>
          <a:p>
            <a:fld id="{D9A1A449-D09B-FB4B-806A-76724AC5FB51}" type="slidenum">
              <a:rPr lang="en-US" smtClean="0"/>
              <a:pPr/>
              <a:t>‹#›</a:t>
            </a:fld>
            <a:endParaRPr lang="en-US" dirty="0"/>
          </a:p>
        </p:txBody>
      </p:sp>
    </p:spTree>
    <p:extLst>
      <p:ext uri="{BB962C8B-B14F-4D97-AF65-F5344CB8AC3E}">
        <p14:creationId xmlns:p14="http://schemas.microsoft.com/office/powerpoint/2010/main" val="3582094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08705" y="0"/>
            <a:ext cx="3066733" cy="469662"/>
          </a:xfrm>
          <a:prstGeom prst="rect">
            <a:avLst/>
          </a:prstGeom>
        </p:spPr>
        <p:txBody>
          <a:bodyPr vert="horz" lIns="91440" tIns="45720" rIns="91440" bIns="45720" rtlCol="0"/>
          <a:lstStyle>
            <a:lvl1pPr algn="r">
              <a:defRPr sz="1200"/>
            </a:lvl1pPr>
          </a:lstStyle>
          <a:p>
            <a:fld id="{C4A2F74A-12B1-374E-80C1-2FDEFD7DEBF6}" type="datetimeFigureOut">
              <a:rPr lang="en-US" smtClean="0"/>
              <a:pPr/>
              <a:t>3/25/19</a:t>
            </a:fld>
            <a:endParaRPr lang="en-US" dirty="0"/>
          </a:p>
        </p:txBody>
      </p:sp>
      <p:sp>
        <p:nvSpPr>
          <p:cNvPr id="4" name="Slide Image Placeholder 3"/>
          <p:cNvSpPr>
            <a:spLocks noGrp="1" noRot="1" noChangeAspect="1"/>
          </p:cNvSpPr>
          <p:nvPr>
            <p:ph type="sldImg" idx="2"/>
          </p:nvPr>
        </p:nvSpPr>
        <p:spPr>
          <a:xfrm>
            <a:off x="1190625" y="704850"/>
            <a:ext cx="4695825" cy="35226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7708" y="4461788"/>
            <a:ext cx="5661660" cy="4226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921945"/>
            <a:ext cx="3066733" cy="469662"/>
          </a:xfrm>
          <a:prstGeom prst="rect">
            <a:avLst/>
          </a:prstGeom>
        </p:spPr>
        <p:txBody>
          <a:bodyPr vert="horz" lIns="91440" tIns="45720" rIns="91440" bIns="45720" rtlCol="0" anchor="b"/>
          <a:lstStyle>
            <a:lvl1pPr algn="r">
              <a:defRPr sz="1200"/>
            </a:lvl1pPr>
          </a:lstStyle>
          <a:p>
            <a:fld id="{321CD387-5C10-F04B-A125-F0EA107DEF46}" type="slidenum">
              <a:rPr lang="en-US" smtClean="0"/>
              <a:pPr/>
              <a:t>‹#›</a:t>
            </a:fld>
            <a:endParaRPr lang="en-US" dirty="0"/>
          </a:p>
        </p:txBody>
      </p:sp>
    </p:spTree>
    <p:extLst>
      <p:ext uri="{BB962C8B-B14F-4D97-AF65-F5344CB8AC3E}">
        <p14:creationId xmlns:p14="http://schemas.microsoft.com/office/powerpoint/2010/main" val="308139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1</a:t>
            </a:fld>
            <a:endParaRPr lang="en-US" dirty="0"/>
          </a:p>
        </p:txBody>
      </p:sp>
    </p:spTree>
    <p:extLst>
      <p:ext uri="{BB962C8B-B14F-4D97-AF65-F5344CB8AC3E}">
        <p14:creationId xmlns:p14="http://schemas.microsoft.com/office/powerpoint/2010/main" val="200902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and more, we’re seeing the delivery of dynamic visualizations. Which of these could be dynamic? In what situations do you want it to be dynamic and which do you not want it dynamic?</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17</a:t>
            </a:fld>
            <a:endParaRPr lang="en-US" dirty="0"/>
          </a:p>
        </p:txBody>
      </p:sp>
    </p:spTree>
    <p:extLst>
      <p:ext uri="{BB962C8B-B14F-4D97-AF65-F5344CB8AC3E}">
        <p14:creationId xmlns:p14="http://schemas.microsoft.com/office/powerpoint/2010/main" val="386701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18</a:t>
            </a:fld>
            <a:endParaRPr lang="en-US" dirty="0"/>
          </a:p>
        </p:txBody>
      </p:sp>
    </p:spTree>
    <p:extLst>
      <p:ext uri="{BB962C8B-B14F-4D97-AF65-F5344CB8AC3E}">
        <p14:creationId xmlns:p14="http://schemas.microsoft.com/office/powerpoint/2010/main" val="223332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Why is this a data visualization?</a:t>
            </a:r>
          </a:p>
          <a:p>
            <a:r>
              <a:rPr lang="en-US" dirty="0"/>
              <a:t>Critique</a:t>
            </a:r>
          </a:p>
          <a:p>
            <a:r>
              <a:rPr lang="en-US" dirty="0"/>
              <a:t>The point is, I think we know what is effective and what isn’t. also, it is so context dependent. In this class we’ll learn how to fix things like this.</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19</a:t>
            </a:fld>
            <a:endParaRPr lang="en-US" dirty="0"/>
          </a:p>
        </p:txBody>
      </p:sp>
    </p:spTree>
    <p:extLst>
      <p:ext uri="{BB962C8B-B14F-4D97-AF65-F5344CB8AC3E}">
        <p14:creationId xmlns:p14="http://schemas.microsoft.com/office/powerpoint/2010/main" val="3776208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20</a:t>
            </a:fld>
            <a:endParaRPr lang="en-US" dirty="0"/>
          </a:p>
        </p:txBody>
      </p:sp>
    </p:spTree>
    <p:extLst>
      <p:ext uri="{BB962C8B-B14F-4D97-AF65-F5344CB8AC3E}">
        <p14:creationId xmlns:p14="http://schemas.microsoft.com/office/powerpoint/2010/main" val="150380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21</a:t>
            </a:fld>
            <a:endParaRPr lang="en-US" dirty="0"/>
          </a:p>
        </p:txBody>
      </p:sp>
    </p:spTree>
    <p:extLst>
      <p:ext uri="{BB962C8B-B14F-4D97-AF65-F5344CB8AC3E}">
        <p14:creationId xmlns:p14="http://schemas.microsoft.com/office/powerpoint/2010/main" val="134297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22</a:t>
            </a:fld>
            <a:endParaRPr lang="en-US" dirty="0"/>
          </a:p>
        </p:txBody>
      </p:sp>
    </p:spTree>
    <p:extLst>
      <p:ext uri="{BB962C8B-B14F-4D97-AF65-F5344CB8AC3E}">
        <p14:creationId xmlns:p14="http://schemas.microsoft.com/office/powerpoint/2010/main" val="1826722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23</a:t>
            </a:fld>
            <a:endParaRPr lang="en-US" dirty="0"/>
          </a:p>
        </p:txBody>
      </p:sp>
    </p:spTree>
    <p:extLst>
      <p:ext uri="{BB962C8B-B14F-4D97-AF65-F5344CB8AC3E}">
        <p14:creationId xmlns:p14="http://schemas.microsoft.com/office/powerpoint/2010/main" val="1765704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24</a:t>
            </a:fld>
            <a:endParaRPr lang="en-US" dirty="0"/>
          </a:p>
        </p:txBody>
      </p:sp>
    </p:spTree>
    <p:extLst>
      <p:ext uri="{BB962C8B-B14F-4D97-AF65-F5344CB8AC3E}">
        <p14:creationId xmlns:p14="http://schemas.microsoft.com/office/powerpoint/2010/main" val="1071509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25</a:t>
            </a:fld>
            <a:endParaRPr lang="en-US" dirty="0"/>
          </a:p>
        </p:txBody>
      </p:sp>
    </p:spTree>
    <p:extLst>
      <p:ext uri="{BB962C8B-B14F-4D97-AF65-F5344CB8AC3E}">
        <p14:creationId xmlns:p14="http://schemas.microsoft.com/office/powerpoint/2010/main" val="1929266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Use to direct audience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26</a:t>
            </a:fld>
            <a:endParaRPr lang="en-US" dirty="0"/>
          </a:p>
        </p:txBody>
      </p:sp>
    </p:spTree>
    <p:extLst>
      <p:ext uri="{BB962C8B-B14F-4D97-AF65-F5344CB8AC3E}">
        <p14:creationId xmlns:p14="http://schemas.microsoft.com/office/powerpoint/2010/main" val="217085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2</a:t>
            </a:fld>
            <a:endParaRPr lang="en-US" dirty="0"/>
          </a:p>
        </p:txBody>
      </p:sp>
    </p:spTree>
    <p:extLst>
      <p:ext uri="{BB962C8B-B14F-4D97-AF65-F5344CB8AC3E}">
        <p14:creationId xmlns:p14="http://schemas.microsoft.com/office/powerpoint/2010/main" val="64885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Data encodings can help effectively show relationships</a:t>
            </a:r>
          </a:p>
          <a:p>
            <a:r>
              <a:rPr lang="en-US" dirty="0"/>
              <a:t>Use the table to decide how to encode or visualize our data</a:t>
            </a:r>
          </a:p>
          <a:p>
            <a:r>
              <a:rPr lang="en-US" dirty="0"/>
              <a:t>Use color as an example, no order so use accordingly</a:t>
            </a:r>
          </a:p>
          <a:p>
            <a:r>
              <a:rPr lang="en-US" dirty="0"/>
              <a:t>	color used a lot b/c attractive but may not be effective given what you want to do</a:t>
            </a:r>
          </a:p>
          <a:p>
            <a:r>
              <a:rPr lang="en-US" dirty="0"/>
              <a:t>Want to make sure we do what is effective, and not necessarily what is attractive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27</a:t>
            </a:fld>
            <a:endParaRPr lang="en-US" dirty="0"/>
          </a:p>
        </p:txBody>
      </p:sp>
    </p:spTree>
    <p:extLst>
      <p:ext uri="{BB962C8B-B14F-4D97-AF65-F5344CB8AC3E}">
        <p14:creationId xmlns:p14="http://schemas.microsoft.com/office/powerpoint/2010/main" val="3137840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a:t>http://extremepresentation.typepad.com/blog/2006/09/choosing_a_good.html</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28</a:t>
            </a:fld>
            <a:endParaRPr lang="en-US" dirty="0"/>
          </a:p>
        </p:txBody>
      </p:sp>
    </p:spTree>
    <p:extLst>
      <p:ext uri="{BB962C8B-B14F-4D97-AF65-F5344CB8AC3E}">
        <p14:creationId xmlns:p14="http://schemas.microsoft.com/office/powerpoint/2010/main" val="137748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baseline="0" dirty="0" err="1"/>
              <a:t>Anscombe’s</a:t>
            </a:r>
            <a:r>
              <a:rPr lang="en-US" baseline="0" dirty="0"/>
              <a:t> quartet is a great example of the power of data visualization. There are varying levels of analysis that would be completed by analysts like yourself (students).</a:t>
            </a:r>
          </a:p>
          <a:p>
            <a:br>
              <a:rPr lang="en-US" baseline="0" dirty="0"/>
            </a:br>
            <a:r>
              <a:rPr lang="en-US" baseline="0" dirty="0"/>
              <a:t>Does anything stand out about this dataset? (Similar statistical properties, mean, </a:t>
            </a:r>
            <a:r>
              <a:rPr lang="en-US" baseline="0" dirty="0" err="1"/>
              <a:t>std</a:t>
            </a:r>
            <a:r>
              <a:rPr lang="en-US" baseline="0" dirty="0"/>
              <a:t>, </a:t>
            </a:r>
            <a:r>
              <a:rPr lang="en-US" baseline="0" dirty="0" err="1"/>
              <a:t>corr</a:t>
            </a:r>
            <a:r>
              <a:rPr lang="en-US" baseline="0" dirty="0"/>
              <a:t>, </a:t>
            </a:r>
            <a:r>
              <a:rPr lang="en-US" baseline="0" dirty="0" err="1"/>
              <a:t>lin.reg</a:t>
            </a:r>
            <a:r>
              <a:rPr lang="en-US" baseline="0" dirty="0"/>
              <a:t>) </a:t>
            </a:r>
          </a:p>
          <a:p>
            <a:endParaRPr lang="en-US" baseline="0" dirty="0"/>
          </a:p>
          <a:p>
            <a:r>
              <a:rPr lang="en-US" baseline="0" dirty="0"/>
              <a:t>This is often where first year analysts go with their analysis. The will pull out the basic statistical properties, and create a table for presentation to the team. However, nothing about this table is easy to consume. As analysts we have to put a lot of mental effort into drawing out insights from data in this format. What are we missing when looking at this data set. </a:t>
            </a:r>
          </a:p>
          <a:p>
            <a:endParaRPr lang="en-US" baseline="0" dirty="0"/>
          </a:p>
          <a:p>
            <a:pPr marL="171450" indent="-171450">
              <a:buFont typeface="Arial"/>
              <a:buChar char="•"/>
            </a:pPr>
            <a:r>
              <a:rPr lang="en-US" baseline="0" dirty="0" err="1"/>
              <a:t>Anscombe’s</a:t>
            </a:r>
            <a:r>
              <a:rPr lang="en-US" baseline="0" dirty="0"/>
              <a:t> quartet is four datasets that have similar statistical properties</a:t>
            </a:r>
          </a:p>
          <a:p>
            <a:pPr marL="171450" indent="-171450">
              <a:buFont typeface="Arial"/>
              <a:buChar char="•"/>
            </a:pPr>
            <a:r>
              <a:rPr lang="en-US" baseline="0" dirty="0"/>
              <a:t>Constructed in 1973 by statistician </a:t>
            </a:r>
            <a:r>
              <a:rPr lang="en-US" baseline="0" dirty="0" err="1"/>
              <a:t>Fancis</a:t>
            </a:r>
            <a:r>
              <a:rPr lang="en-US" baseline="0" dirty="0"/>
              <a:t> </a:t>
            </a:r>
            <a:r>
              <a:rPr lang="en-US" baseline="0" dirty="0" err="1"/>
              <a:t>Anscombe</a:t>
            </a:r>
            <a:r>
              <a:rPr lang="en-US" baseline="0" dirty="0"/>
              <a:t>, each dataset contains all points. </a:t>
            </a:r>
          </a:p>
          <a:p>
            <a:pPr marL="171450" indent="-171450">
              <a:buFont typeface="Arial"/>
              <a:buChar char="•"/>
            </a:pPr>
            <a:r>
              <a:rPr lang="en-US" baseline="0" dirty="0"/>
              <a:t>Importance of graphing before analysis (and the impact of outliers)</a:t>
            </a: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3</a:t>
            </a:fld>
            <a:endParaRPr lang="en-US" dirty="0"/>
          </a:p>
        </p:txBody>
      </p:sp>
    </p:spTree>
    <p:extLst>
      <p:ext uri="{BB962C8B-B14F-4D97-AF65-F5344CB8AC3E}">
        <p14:creationId xmlns:p14="http://schemas.microsoft.com/office/powerpoint/2010/main" val="192367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4</a:t>
            </a:fld>
            <a:endParaRPr lang="en-US" dirty="0"/>
          </a:p>
        </p:txBody>
      </p:sp>
    </p:spTree>
    <p:extLst>
      <p:ext uri="{BB962C8B-B14F-4D97-AF65-F5344CB8AC3E}">
        <p14:creationId xmlns:p14="http://schemas.microsoft.com/office/powerpoint/2010/main" val="205316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6</a:t>
            </a:fld>
            <a:endParaRPr lang="en-US" dirty="0"/>
          </a:p>
        </p:txBody>
      </p:sp>
    </p:spTree>
    <p:extLst>
      <p:ext uri="{BB962C8B-B14F-4D97-AF65-F5344CB8AC3E}">
        <p14:creationId xmlns:p14="http://schemas.microsoft.com/office/powerpoint/2010/main" val="391378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7</a:t>
            </a:fld>
            <a:endParaRPr lang="en-US" dirty="0"/>
          </a:p>
        </p:txBody>
      </p:sp>
    </p:spTree>
    <p:extLst>
      <p:ext uri="{BB962C8B-B14F-4D97-AF65-F5344CB8AC3E}">
        <p14:creationId xmlns:p14="http://schemas.microsoft.com/office/powerpoint/2010/main" val="130012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8</a:t>
            </a:fld>
            <a:endParaRPr lang="en-US" dirty="0"/>
          </a:p>
        </p:txBody>
      </p:sp>
    </p:spTree>
    <p:extLst>
      <p:ext uri="{BB962C8B-B14F-4D97-AF65-F5344CB8AC3E}">
        <p14:creationId xmlns:p14="http://schemas.microsoft.com/office/powerpoint/2010/main" val="81174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Generally static</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10</a:t>
            </a:fld>
            <a:endParaRPr lang="en-US" dirty="0"/>
          </a:p>
        </p:txBody>
      </p:sp>
    </p:spTree>
    <p:extLst>
      <p:ext uri="{BB962C8B-B14F-4D97-AF65-F5344CB8AC3E}">
        <p14:creationId xmlns:p14="http://schemas.microsoft.com/office/powerpoint/2010/main" val="43234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anyone ever produced a data visualization for someone other than yourself (or a professor) and how did it go?</a:t>
            </a:r>
          </a:p>
        </p:txBody>
      </p:sp>
      <p:sp>
        <p:nvSpPr>
          <p:cNvPr id="4" name="Slide Number Placeholder 3"/>
          <p:cNvSpPr>
            <a:spLocks noGrp="1"/>
          </p:cNvSpPr>
          <p:nvPr>
            <p:ph type="sldNum" sz="quarter" idx="5"/>
          </p:nvPr>
        </p:nvSpPr>
        <p:spPr/>
        <p:txBody>
          <a:bodyPr/>
          <a:lstStyle/>
          <a:p>
            <a:fld id="{321CD387-5C10-F04B-A125-F0EA107DEF46}" type="slidenum">
              <a:rPr lang="en-US" smtClean="0"/>
              <a:pPr/>
              <a:t>16</a:t>
            </a:fld>
            <a:endParaRPr lang="en-US" dirty="0"/>
          </a:p>
        </p:txBody>
      </p:sp>
    </p:spTree>
    <p:extLst>
      <p:ext uri="{BB962C8B-B14F-4D97-AF65-F5344CB8AC3E}">
        <p14:creationId xmlns:p14="http://schemas.microsoft.com/office/powerpoint/2010/main" val="44429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749302" y="4625440"/>
            <a:ext cx="7759700" cy="962563"/>
          </a:xfrm>
        </p:spPr>
        <p:txBody>
          <a:bodyPr/>
          <a:lstStyle>
            <a:lvl1pPr marL="0" indent="0" algn="ctr">
              <a:buNone/>
              <a:defRPr>
                <a:solidFill>
                  <a:srgbClr val="000000"/>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lgn="ctr">
              <a:defRPr/>
            </a:lvl1pPr>
          </a:lstStyle>
          <a:p>
            <a:fld id="{BF2120F1-9931-5144-8579-2441D6C0DD32}" type="datetime1">
              <a:rPr lang="en-US" smtClean="0"/>
              <a:pPr/>
              <a:t>3/25/19</a:t>
            </a:fld>
            <a:endParaRPr lang="en-US" dirty="0"/>
          </a:p>
        </p:txBody>
      </p:sp>
      <p:sp>
        <p:nvSpPr>
          <p:cNvPr id="5" name="Footer Placeholder 4"/>
          <p:cNvSpPr>
            <a:spLocks noGrp="1"/>
          </p:cNvSpPr>
          <p:nvPr>
            <p:ph type="ftr" sz="quarter" idx="11"/>
          </p:nvPr>
        </p:nvSpPr>
        <p:spPr/>
        <p:txBody>
          <a:bodyPr/>
          <a:lstStyle>
            <a:lvl1pPr algn="ctr">
              <a:defRPr/>
            </a:lvl1p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B865C6C0-BAA3-C04F-B318-568435D2B3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A9B1B-521F-F040-A936-9C24B7C3F03A}" type="datetime1">
              <a:rPr lang="en-US" smtClean="0"/>
              <a:pPr/>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00697-3A82-494B-A2A9-9056C0181C76}" type="datetime1">
              <a:rPr lang="en-US" smtClean="0"/>
              <a:pPr/>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28DF4-C6BF-7F42-B138-795ED59850A4}" type="datetime1">
              <a:rPr lang="en-US" smtClean="0"/>
              <a:pPr/>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AA17B-7185-6C44-A552-058DC86AD96F}" type="datetime1">
              <a:rPr lang="en-US" smtClean="0"/>
              <a:pPr/>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FB613-38D3-1149-A0A4-2A57BFB6831E}" type="datetime1">
              <a:rPr lang="en-US" smtClean="0"/>
              <a:pPr/>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91352F-42AA-1A4A-BD42-9B228A48C236}" type="datetime1">
              <a:rPr lang="en-US" smtClean="0"/>
              <a:pPr/>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B281E-5358-9348-B9AE-FA8A5F98086C}" type="datetime1">
              <a:rPr lang="en-US" smtClean="0"/>
              <a:pPr/>
              <a:t>3/25/19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13C27-B94C-214A-AD40-E117D03A6D82}" type="datetime1">
              <a:rPr lang="en-US" smtClean="0"/>
              <a:pPr/>
              <a:t>3/25/19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1218D-3333-E24A-A5A0-456EBB6100E7}" type="datetime1">
              <a:rPr lang="en-US" smtClean="0"/>
              <a:pPr/>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4A7FE-19C1-714A-BBBC-D934D8657335}" type="datetime1">
              <a:rPr lang="en-US" smtClean="0"/>
              <a:pPr/>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391EC-ACC5-D54E-8D06-C2561D95A2AA}" type="datetime1">
              <a:rPr lang="en-US" smtClean="0"/>
              <a:pPr/>
              <a:t>3/25/19</a:t>
            </a:fld>
            <a:endParaRPr lang="en-US" dirty="0"/>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5C6C0-BAA3-C04F-B318-568435D2B337}" type="slidenum">
              <a:rPr lang="en-US" smtClean="0"/>
              <a:pPr/>
              <a:t>‹#›</a:t>
            </a:fld>
            <a:endParaRPr lang="en-US" dirty="0"/>
          </a:p>
        </p:txBody>
      </p:sp>
      <p:cxnSp>
        <p:nvCxnSpPr>
          <p:cNvPr id="8" name="Straight Connector 7"/>
          <p:cNvCxnSpPr/>
          <p:nvPr userDrawn="1"/>
        </p:nvCxnSpPr>
        <p:spPr>
          <a:xfrm>
            <a:off x="0" y="6126163"/>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a:off x="0" y="1417638"/>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pic>
        <p:nvPicPr>
          <p:cNvPr id="10" name="Picture 9" descr="DES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493474" y="6260130"/>
            <a:ext cx="2035776" cy="4541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189" rtl="0" eaLnBrk="1" latinLnBrk="0" hangingPunct="1">
        <a:spcBef>
          <a:spcPct val="0"/>
        </a:spcBef>
        <a:buNone/>
        <a:defRPr sz="4400" kern="1200">
          <a:solidFill>
            <a:srgbClr val="666666"/>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marketing.dice.com/pdf/Dice_TechSalarySurvey_2016.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graphics.wsj.com/job-market-track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5Zg-C8AAIG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perceptualedge.com/articles/ie/visual_perception.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complexdiagrams.com/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xtremepresentation.typepad.com/blog/2006/09/choosing_a_good.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s.wheatonma.edu/mgousie/comp401/anscombe_table.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Frank_Anscomb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utodeskresearch.com/sites/default/files/The%20Datasaurus%20Dozen.zip" TargetMode="External"/><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1854_Broad_Street_cholera_outbrea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Introduction to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a:t>
            </a:fld>
            <a:endParaRPr lang="en-US" dirty="0"/>
          </a:p>
        </p:txBody>
      </p:sp>
      <p:sp>
        <p:nvSpPr>
          <p:cNvPr id="3" name="Subtitle 2"/>
          <p:cNvSpPr>
            <a:spLocks noGrp="1"/>
          </p:cNvSpPr>
          <p:nvPr>
            <p:ph type="subTitle" idx="1"/>
          </p:nvPr>
        </p:nvSpPr>
        <p:spPr/>
        <p:txBody>
          <a:bodyPr>
            <a:normAutofit fontScale="62500" lnSpcReduction="20000"/>
          </a:bodyPr>
          <a:lstStyle/>
          <a:p>
            <a:r>
              <a:rPr lang="en-US" dirty="0"/>
              <a:t>Jeremy Morris</a:t>
            </a:r>
          </a:p>
          <a:p>
            <a:r>
              <a:rPr lang="en-US" dirty="0"/>
              <a:t>Department of Operations and Information Systems</a:t>
            </a:r>
          </a:p>
          <a:p>
            <a:r>
              <a:rPr lang="en-US" dirty="0"/>
              <a:t>University of Utah</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10</a:t>
            </a:fld>
            <a:endParaRPr lang="en-US" dirty="0"/>
          </a:p>
        </p:txBody>
      </p:sp>
      <p:pic>
        <p:nvPicPr>
          <p:cNvPr id="7" name="Picture 6">
            <a:extLst>
              <a:ext uri="{FF2B5EF4-FFF2-40B4-BE49-F238E27FC236}">
                <a16:creationId xmlns:a16="http://schemas.microsoft.com/office/drawing/2014/main" id="{641132A4-72AC-3846-AD98-87D27B71D76A}"/>
              </a:ext>
            </a:extLst>
          </p:cNvPr>
          <p:cNvPicPr>
            <a:picLocks noChangeAspect="1"/>
          </p:cNvPicPr>
          <p:nvPr/>
        </p:nvPicPr>
        <p:blipFill>
          <a:blip r:embed="rId3"/>
          <a:stretch>
            <a:fillRect/>
          </a:stretch>
        </p:blipFill>
        <p:spPr>
          <a:xfrm>
            <a:off x="2012435" y="1914453"/>
            <a:ext cx="5119130" cy="3945085"/>
          </a:xfrm>
          <a:prstGeom prst="rect">
            <a:avLst/>
          </a:prstGeom>
        </p:spPr>
      </p:pic>
    </p:spTree>
    <p:extLst>
      <p:ext uri="{BB962C8B-B14F-4D97-AF65-F5344CB8AC3E}">
        <p14:creationId xmlns:p14="http://schemas.microsoft.com/office/powerpoint/2010/main" val="2141714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30A5-85D8-1F43-84B4-52F4030AE53C}"/>
              </a:ext>
            </a:extLst>
          </p:cNvPr>
          <p:cNvSpPr>
            <a:spLocks noGrp="1"/>
          </p:cNvSpPr>
          <p:nvPr>
            <p:ph type="title"/>
          </p:nvPr>
        </p:nvSpPr>
        <p:spPr/>
        <p:txBody>
          <a:bodyPr/>
          <a:lstStyle/>
          <a:p>
            <a:r>
              <a:rPr lang="en-US" dirty="0"/>
              <a:t>Exploration Leads to Explanation</a:t>
            </a:r>
          </a:p>
        </p:txBody>
      </p:sp>
      <p:sp>
        <p:nvSpPr>
          <p:cNvPr id="3" name="Slide Number Placeholder 2">
            <a:extLst>
              <a:ext uri="{FF2B5EF4-FFF2-40B4-BE49-F238E27FC236}">
                <a16:creationId xmlns:a16="http://schemas.microsoft.com/office/drawing/2014/main" id="{D67245B1-9824-DC42-B73D-D3A81794C9FE}"/>
              </a:ext>
            </a:extLst>
          </p:cNvPr>
          <p:cNvSpPr>
            <a:spLocks noGrp="1"/>
          </p:cNvSpPr>
          <p:nvPr>
            <p:ph type="sldNum" sz="quarter" idx="12"/>
          </p:nvPr>
        </p:nvSpPr>
        <p:spPr/>
        <p:txBody>
          <a:bodyPr/>
          <a:lstStyle/>
          <a:p>
            <a:fld id="{B865C6C0-BAA3-C04F-B318-568435D2B337}" type="slidenum">
              <a:rPr lang="en-US" smtClean="0"/>
              <a:pPr/>
              <a:t>11</a:t>
            </a:fld>
            <a:endParaRPr lang="en-US" dirty="0"/>
          </a:p>
        </p:txBody>
      </p:sp>
      <p:cxnSp>
        <p:nvCxnSpPr>
          <p:cNvPr id="6" name="Straight Arrow Connector 5">
            <a:extLst>
              <a:ext uri="{FF2B5EF4-FFF2-40B4-BE49-F238E27FC236}">
                <a16:creationId xmlns:a16="http://schemas.microsoft.com/office/drawing/2014/main" id="{DB265D19-B645-2842-99EA-BEEE4439CF7C}"/>
              </a:ext>
            </a:extLst>
          </p:cNvPr>
          <p:cNvCxnSpPr>
            <a:cxnSpLocks/>
          </p:cNvCxnSpPr>
          <p:nvPr/>
        </p:nvCxnSpPr>
        <p:spPr>
          <a:xfrm>
            <a:off x="2519916" y="2780415"/>
            <a:ext cx="3296093"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E97CE88-F61F-254C-87A5-8DF8023DE287}"/>
              </a:ext>
            </a:extLst>
          </p:cNvPr>
          <p:cNvSpPr txBox="1"/>
          <p:nvPr/>
        </p:nvSpPr>
        <p:spPr>
          <a:xfrm>
            <a:off x="2791047" y="2411083"/>
            <a:ext cx="2440172" cy="369332"/>
          </a:xfrm>
          <a:prstGeom prst="rect">
            <a:avLst/>
          </a:prstGeom>
          <a:noFill/>
        </p:spPr>
        <p:txBody>
          <a:bodyPr wrap="square" rtlCol="0">
            <a:spAutoFit/>
          </a:bodyPr>
          <a:lstStyle/>
          <a:p>
            <a:r>
              <a:rPr lang="en-US" dirty="0"/>
              <a:t>2) Exploratory Analysis</a:t>
            </a:r>
          </a:p>
        </p:txBody>
      </p:sp>
      <p:pic>
        <p:nvPicPr>
          <p:cNvPr id="8" name="Picture 7">
            <a:extLst>
              <a:ext uri="{FF2B5EF4-FFF2-40B4-BE49-F238E27FC236}">
                <a16:creationId xmlns:a16="http://schemas.microsoft.com/office/drawing/2014/main" id="{A7D6834C-F315-9B45-A19B-69A76A796781}"/>
              </a:ext>
            </a:extLst>
          </p:cNvPr>
          <p:cNvPicPr>
            <a:picLocks noChangeAspect="1"/>
          </p:cNvPicPr>
          <p:nvPr/>
        </p:nvPicPr>
        <p:blipFill>
          <a:blip r:embed="rId2"/>
          <a:stretch>
            <a:fillRect/>
          </a:stretch>
        </p:blipFill>
        <p:spPr>
          <a:xfrm>
            <a:off x="5928351" y="1793714"/>
            <a:ext cx="2476500" cy="1651000"/>
          </a:xfrm>
          <a:prstGeom prst="rect">
            <a:avLst/>
          </a:prstGeom>
        </p:spPr>
      </p:pic>
      <p:sp>
        <p:nvSpPr>
          <p:cNvPr id="9" name="TextBox 8">
            <a:extLst>
              <a:ext uri="{FF2B5EF4-FFF2-40B4-BE49-F238E27FC236}">
                <a16:creationId xmlns:a16="http://schemas.microsoft.com/office/drawing/2014/main" id="{B287E9E7-C380-4A49-A5B9-C5A59DF97FD0}"/>
              </a:ext>
            </a:extLst>
          </p:cNvPr>
          <p:cNvSpPr txBox="1"/>
          <p:nvPr/>
        </p:nvSpPr>
        <p:spPr>
          <a:xfrm>
            <a:off x="6214544" y="1506174"/>
            <a:ext cx="2190307" cy="369332"/>
          </a:xfrm>
          <a:prstGeom prst="rect">
            <a:avLst/>
          </a:prstGeom>
          <a:noFill/>
        </p:spPr>
        <p:txBody>
          <a:bodyPr wrap="square" rtlCol="0">
            <a:spAutoFit/>
          </a:bodyPr>
          <a:lstStyle/>
          <a:p>
            <a:pPr algn="ctr"/>
            <a:r>
              <a:rPr lang="en-US" dirty="0"/>
              <a:t>3) Insights</a:t>
            </a:r>
          </a:p>
        </p:txBody>
      </p:sp>
      <p:pic>
        <p:nvPicPr>
          <p:cNvPr id="10" name="Picture 9">
            <a:extLst>
              <a:ext uri="{FF2B5EF4-FFF2-40B4-BE49-F238E27FC236}">
                <a16:creationId xmlns:a16="http://schemas.microsoft.com/office/drawing/2014/main" id="{BC98BD63-70D1-FC42-9DC7-96E44D297A89}"/>
              </a:ext>
            </a:extLst>
          </p:cNvPr>
          <p:cNvPicPr>
            <a:picLocks noChangeAspect="1"/>
          </p:cNvPicPr>
          <p:nvPr/>
        </p:nvPicPr>
        <p:blipFill>
          <a:blip r:embed="rId3"/>
          <a:stretch>
            <a:fillRect/>
          </a:stretch>
        </p:blipFill>
        <p:spPr>
          <a:xfrm>
            <a:off x="962759" y="1951666"/>
            <a:ext cx="1531901" cy="1531901"/>
          </a:xfrm>
          <a:prstGeom prst="rect">
            <a:avLst/>
          </a:prstGeom>
        </p:spPr>
      </p:pic>
      <p:sp>
        <p:nvSpPr>
          <p:cNvPr id="11" name="TextBox 10">
            <a:extLst>
              <a:ext uri="{FF2B5EF4-FFF2-40B4-BE49-F238E27FC236}">
                <a16:creationId xmlns:a16="http://schemas.microsoft.com/office/drawing/2014/main" id="{571A49A5-DBDE-D542-ABDF-D8E42D6A9DF0}"/>
              </a:ext>
            </a:extLst>
          </p:cNvPr>
          <p:cNvSpPr txBox="1"/>
          <p:nvPr/>
        </p:nvSpPr>
        <p:spPr>
          <a:xfrm>
            <a:off x="596011" y="1499986"/>
            <a:ext cx="2190307" cy="369332"/>
          </a:xfrm>
          <a:prstGeom prst="rect">
            <a:avLst/>
          </a:prstGeom>
          <a:noFill/>
        </p:spPr>
        <p:txBody>
          <a:bodyPr wrap="square" rtlCol="0">
            <a:spAutoFit/>
          </a:bodyPr>
          <a:lstStyle/>
          <a:p>
            <a:pPr algn="ctr"/>
            <a:r>
              <a:rPr lang="en-US" dirty="0"/>
              <a:t>1) Some Data Set</a:t>
            </a:r>
          </a:p>
        </p:txBody>
      </p:sp>
      <p:cxnSp>
        <p:nvCxnSpPr>
          <p:cNvPr id="12" name="Straight Arrow Connector 11">
            <a:extLst>
              <a:ext uri="{FF2B5EF4-FFF2-40B4-BE49-F238E27FC236}">
                <a16:creationId xmlns:a16="http://schemas.microsoft.com/office/drawing/2014/main" id="{A0B20D51-C4D9-3240-9B0A-704C339F0A8F}"/>
              </a:ext>
            </a:extLst>
          </p:cNvPr>
          <p:cNvCxnSpPr>
            <a:cxnSpLocks/>
          </p:cNvCxnSpPr>
          <p:nvPr/>
        </p:nvCxnSpPr>
        <p:spPr>
          <a:xfrm flipV="1">
            <a:off x="2786318" y="2987749"/>
            <a:ext cx="3029691" cy="2099563"/>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A831928E-94DE-9C40-9398-65870D818C71}"/>
              </a:ext>
            </a:extLst>
          </p:cNvPr>
          <p:cNvPicPr>
            <a:picLocks noChangeAspect="1"/>
          </p:cNvPicPr>
          <p:nvPr/>
        </p:nvPicPr>
        <p:blipFill>
          <a:blip r:embed="rId4"/>
          <a:stretch>
            <a:fillRect/>
          </a:stretch>
        </p:blipFill>
        <p:spPr>
          <a:xfrm>
            <a:off x="6243858" y="4335480"/>
            <a:ext cx="1644798" cy="1644798"/>
          </a:xfrm>
          <a:prstGeom prst="rect">
            <a:avLst/>
          </a:prstGeom>
        </p:spPr>
      </p:pic>
      <p:sp>
        <p:nvSpPr>
          <p:cNvPr id="20" name="TextBox 19">
            <a:extLst>
              <a:ext uri="{FF2B5EF4-FFF2-40B4-BE49-F238E27FC236}">
                <a16:creationId xmlns:a16="http://schemas.microsoft.com/office/drawing/2014/main" id="{334940B5-0DC3-7846-BFA0-4F2A501EBBBF}"/>
              </a:ext>
            </a:extLst>
          </p:cNvPr>
          <p:cNvSpPr txBox="1"/>
          <p:nvPr/>
        </p:nvSpPr>
        <p:spPr>
          <a:xfrm>
            <a:off x="517004" y="5087312"/>
            <a:ext cx="2367963" cy="646331"/>
          </a:xfrm>
          <a:prstGeom prst="rect">
            <a:avLst/>
          </a:prstGeom>
          <a:noFill/>
        </p:spPr>
        <p:txBody>
          <a:bodyPr wrap="square" rtlCol="0">
            <a:spAutoFit/>
          </a:bodyPr>
          <a:lstStyle/>
          <a:p>
            <a:r>
              <a:rPr lang="en-US" dirty="0"/>
              <a:t>4) Explanatory Analysis and Design</a:t>
            </a:r>
          </a:p>
        </p:txBody>
      </p:sp>
      <p:cxnSp>
        <p:nvCxnSpPr>
          <p:cNvPr id="23" name="Straight Arrow Connector 22">
            <a:extLst>
              <a:ext uri="{FF2B5EF4-FFF2-40B4-BE49-F238E27FC236}">
                <a16:creationId xmlns:a16="http://schemas.microsoft.com/office/drawing/2014/main" id="{7AADB824-E8EA-0E42-A36B-131E43A27425}"/>
              </a:ext>
            </a:extLst>
          </p:cNvPr>
          <p:cNvCxnSpPr>
            <a:cxnSpLocks/>
          </p:cNvCxnSpPr>
          <p:nvPr/>
        </p:nvCxnSpPr>
        <p:spPr>
          <a:xfrm>
            <a:off x="2884967" y="5271978"/>
            <a:ext cx="293104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EE3155B-92B4-F847-8FC8-DC0F8481063B}"/>
              </a:ext>
            </a:extLst>
          </p:cNvPr>
          <p:cNvSpPr txBox="1"/>
          <p:nvPr/>
        </p:nvSpPr>
        <p:spPr>
          <a:xfrm>
            <a:off x="6243858" y="3909462"/>
            <a:ext cx="2160993" cy="369332"/>
          </a:xfrm>
          <a:prstGeom prst="rect">
            <a:avLst/>
          </a:prstGeom>
          <a:noFill/>
        </p:spPr>
        <p:txBody>
          <a:bodyPr wrap="square" rtlCol="0">
            <a:spAutoFit/>
          </a:bodyPr>
          <a:lstStyle/>
          <a:p>
            <a:r>
              <a:rPr lang="en-US" dirty="0"/>
              <a:t>5) Data Visualization</a:t>
            </a:r>
          </a:p>
        </p:txBody>
      </p:sp>
    </p:spTree>
    <p:extLst>
      <p:ext uri="{BB962C8B-B14F-4D97-AF65-F5344CB8AC3E}">
        <p14:creationId xmlns:p14="http://schemas.microsoft.com/office/powerpoint/2010/main" val="272173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C20A-3739-214B-98B9-CAB851BC2629}"/>
              </a:ext>
            </a:extLst>
          </p:cNvPr>
          <p:cNvSpPr>
            <a:spLocks noGrp="1"/>
          </p:cNvSpPr>
          <p:nvPr>
            <p:ph type="title"/>
          </p:nvPr>
        </p:nvSpPr>
        <p:spPr/>
        <p:txBody>
          <a:bodyPr/>
          <a:lstStyle/>
          <a:p>
            <a:r>
              <a:rPr lang="en-US" dirty="0"/>
              <a:t>How it should work</a:t>
            </a:r>
          </a:p>
        </p:txBody>
      </p:sp>
      <p:sp>
        <p:nvSpPr>
          <p:cNvPr id="3" name="Slide Number Placeholder 2">
            <a:extLst>
              <a:ext uri="{FF2B5EF4-FFF2-40B4-BE49-F238E27FC236}">
                <a16:creationId xmlns:a16="http://schemas.microsoft.com/office/drawing/2014/main" id="{D2E79EC6-C93F-4849-B3A8-AAEDE8FE9931}"/>
              </a:ext>
            </a:extLst>
          </p:cNvPr>
          <p:cNvSpPr>
            <a:spLocks noGrp="1"/>
          </p:cNvSpPr>
          <p:nvPr>
            <p:ph type="sldNum" sz="quarter" idx="12"/>
          </p:nvPr>
        </p:nvSpPr>
        <p:spPr/>
        <p:txBody>
          <a:bodyPr/>
          <a:lstStyle/>
          <a:p>
            <a:fld id="{B865C6C0-BAA3-C04F-B318-568435D2B337}" type="slidenum">
              <a:rPr lang="en-US" smtClean="0"/>
              <a:pPr/>
              <a:t>12</a:t>
            </a:fld>
            <a:endParaRPr lang="en-US" dirty="0"/>
          </a:p>
        </p:txBody>
      </p:sp>
      <p:pic>
        <p:nvPicPr>
          <p:cNvPr id="5" name="Picture 4">
            <a:extLst>
              <a:ext uri="{FF2B5EF4-FFF2-40B4-BE49-F238E27FC236}">
                <a16:creationId xmlns:a16="http://schemas.microsoft.com/office/drawing/2014/main" id="{1D1CA4EF-72ED-4142-902A-FDD7DB3210C1}"/>
              </a:ext>
            </a:extLst>
          </p:cNvPr>
          <p:cNvPicPr>
            <a:picLocks noChangeAspect="1"/>
          </p:cNvPicPr>
          <p:nvPr/>
        </p:nvPicPr>
        <p:blipFill>
          <a:blip r:embed="rId2"/>
          <a:stretch>
            <a:fillRect/>
          </a:stretch>
        </p:blipFill>
        <p:spPr>
          <a:xfrm>
            <a:off x="689355" y="2180091"/>
            <a:ext cx="2174949" cy="1304970"/>
          </a:xfrm>
          <a:prstGeom prst="rect">
            <a:avLst/>
          </a:prstGeom>
        </p:spPr>
      </p:pic>
      <p:sp>
        <p:nvSpPr>
          <p:cNvPr id="6" name="TextBox 5">
            <a:extLst>
              <a:ext uri="{FF2B5EF4-FFF2-40B4-BE49-F238E27FC236}">
                <a16:creationId xmlns:a16="http://schemas.microsoft.com/office/drawing/2014/main" id="{FAA29062-24DC-D84E-A931-AFF5431D2695}"/>
              </a:ext>
            </a:extLst>
          </p:cNvPr>
          <p:cNvSpPr txBox="1"/>
          <p:nvPr/>
        </p:nvSpPr>
        <p:spPr>
          <a:xfrm>
            <a:off x="1194538" y="1682750"/>
            <a:ext cx="1372486" cy="369332"/>
          </a:xfrm>
          <a:prstGeom prst="rect">
            <a:avLst/>
          </a:prstGeom>
          <a:noFill/>
        </p:spPr>
        <p:txBody>
          <a:bodyPr wrap="square" rtlCol="0">
            <a:spAutoFit/>
          </a:bodyPr>
          <a:lstStyle/>
          <a:p>
            <a:pPr algn="ctr"/>
            <a:r>
              <a:rPr lang="en-US" dirty="0"/>
              <a:t>1) Context</a:t>
            </a:r>
          </a:p>
        </p:txBody>
      </p:sp>
      <p:pic>
        <p:nvPicPr>
          <p:cNvPr id="7" name="Picture 6">
            <a:extLst>
              <a:ext uri="{FF2B5EF4-FFF2-40B4-BE49-F238E27FC236}">
                <a16:creationId xmlns:a16="http://schemas.microsoft.com/office/drawing/2014/main" id="{269188E1-5838-F744-A48C-0BB9EB4D3962}"/>
              </a:ext>
            </a:extLst>
          </p:cNvPr>
          <p:cNvPicPr>
            <a:picLocks noChangeAspect="1"/>
          </p:cNvPicPr>
          <p:nvPr/>
        </p:nvPicPr>
        <p:blipFill>
          <a:blip r:embed="rId3"/>
          <a:stretch>
            <a:fillRect/>
          </a:stretch>
        </p:blipFill>
        <p:spPr>
          <a:xfrm>
            <a:off x="6350000" y="2052083"/>
            <a:ext cx="1910637" cy="1432978"/>
          </a:xfrm>
          <a:prstGeom prst="rect">
            <a:avLst/>
          </a:prstGeom>
        </p:spPr>
      </p:pic>
      <p:sp>
        <p:nvSpPr>
          <p:cNvPr id="8" name="TextBox 7">
            <a:extLst>
              <a:ext uri="{FF2B5EF4-FFF2-40B4-BE49-F238E27FC236}">
                <a16:creationId xmlns:a16="http://schemas.microsoft.com/office/drawing/2014/main" id="{FE307191-749E-F240-B730-9E17EDE97217}"/>
              </a:ext>
            </a:extLst>
          </p:cNvPr>
          <p:cNvSpPr txBox="1"/>
          <p:nvPr/>
        </p:nvSpPr>
        <p:spPr>
          <a:xfrm>
            <a:off x="6686870" y="1688561"/>
            <a:ext cx="1502735" cy="369332"/>
          </a:xfrm>
          <a:prstGeom prst="rect">
            <a:avLst/>
          </a:prstGeom>
          <a:noFill/>
        </p:spPr>
        <p:txBody>
          <a:bodyPr wrap="square" rtlCol="0">
            <a:spAutoFit/>
          </a:bodyPr>
          <a:lstStyle/>
          <a:p>
            <a:pPr algn="ctr"/>
            <a:r>
              <a:rPr lang="en-US" dirty="0"/>
              <a:t>2) Objectives</a:t>
            </a:r>
          </a:p>
        </p:txBody>
      </p:sp>
      <p:cxnSp>
        <p:nvCxnSpPr>
          <p:cNvPr id="9" name="Straight Arrow Connector 8">
            <a:extLst>
              <a:ext uri="{FF2B5EF4-FFF2-40B4-BE49-F238E27FC236}">
                <a16:creationId xmlns:a16="http://schemas.microsoft.com/office/drawing/2014/main" id="{D93B7841-8D7F-334D-BBAE-9694B59E2A34}"/>
              </a:ext>
            </a:extLst>
          </p:cNvPr>
          <p:cNvCxnSpPr>
            <a:cxnSpLocks/>
          </p:cNvCxnSpPr>
          <p:nvPr/>
        </p:nvCxnSpPr>
        <p:spPr>
          <a:xfrm>
            <a:off x="3466214" y="2929271"/>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239D19-0046-564C-A57B-C0C46CD0B764}"/>
              </a:ext>
            </a:extLst>
          </p:cNvPr>
          <p:cNvCxnSpPr>
            <a:cxnSpLocks/>
          </p:cNvCxnSpPr>
          <p:nvPr/>
        </p:nvCxnSpPr>
        <p:spPr>
          <a:xfrm flipV="1">
            <a:off x="3361387" y="3175729"/>
            <a:ext cx="2988613" cy="1555759"/>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7A8A9BC-DC28-8749-8015-28D06F06F67E}"/>
              </a:ext>
            </a:extLst>
          </p:cNvPr>
          <p:cNvPicPr>
            <a:picLocks noChangeAspect="1"/>
          </p:cNvPicPr>
          <p:nvPr/>
        </p:nvPicPr>
        <p:blipFill>
          <a:blip r:embed="rId4"/>
          <a:stretch>
            <a:fillRect/>
          </a:stretch>
        </p:blipFill>
        <p:spPr>
          <a:xfrm>
            <a:off x="876581" y="4646427"/>
            <a:ext cx="1987723" cy="1473947"/>
          </a:xfrm>
          <a:prstGeom prst="rect">
            <a:avLst/>
          </a:prstGeom>
        </p:spPr>
      </p:pic>
      <p:sp>
        <p:nvSpPr>
          <p:cNvPr id="15" name="TextBox 14">
            <a:extLst>
              <a:ext uri="{FF2B5EF4-FFF2-40B4-BE49-F238E27FC236}">
                <a16:creationId xmlns:a16="http://schemas.microsoft.com/office/drawing/2014/main" id="{99C2940E-7D43-2640-94DD-4D7F008C4179}"/>
              </a:ext>
            </a:extLst>
          </p:cNvPr>
          <p:cNvSpPr txBox="1"/>
          <p:nvPr/>
        </p:nvSpPr>
        <p:spPr>
          <a:xfrm>
            <a:off x="1002997" y="4247514"/>
            <a:ext cx="1734890" cy="369332"/>
          </a:xfrm>
          <a:prstGeom prst="rect">
            <a:avLst/>
          </a:prstGeom>
          <a:noFill/>
        </p:spPr>
        <p:txBody>
          <a:bodyPr wrap="square" rtlCol="0">
            <a:spAutoFit/>
          </a:bodyPr>
          <a:lstStyle/>
          <a:p>
            <a:pPr algn="ctr"/>
            <a:r>
              <a:rPr lang="en-US" dirty="0"/>
              <a:t>3) Hypotheses</a:t>
            </a:r>
          </a:p>
        </p:txBody>
      </p:sp>
      <p:pic>
        <p:nvPicPr>
          <p:cNvPr id="16" name="Picture 15">
            <a:extLst>
              <a:ext uri="{FF2B5EF4-FFF2-40B4-BE49-F238E27FC236}">
                <a16:creationId xmlns:a16="http://schemas.microsoft.com/office/drawing/2014/main" id="{2A298EF1-CBC7-C245-B2C4-42D53E1FE91E}"/>
              </a:ext>
            </a:extLst>
          </p:cNvPr>
          <p:cNvPicPr>
            <a:picLocks noChangeAspect="1"/>
          </p:cNvPicPr>
          <p:nvPr/>
        </p:nvPicPr>
        <p:blipFill>
          <a:blip r:embed="rId5"/>
          <a:stretch>
            <a:fillRect/>
          </a:stretch>
        </p:blipFill>
        <p:spPr>
          <a:xfrm>
            <a:off x="6615839" y="4311317"/>
            <a:ext cx="1644798" cy="1644798"/>
          </a:xfrm>
          <a:prstGeom prst="rect">
            <a:avLst/>
          </a:prstGeom>
        </p:spPr>
      </p:pic>
      <p:sp>
        <p:nvSpPr>
          <p:cNvPr id="17" name="TextBox 16">
            <a:extLst>
              <a:ext uri="{FF2B5EF4-FFF2-40B4-BE49-F238E27FC236}">
                <a16:creationId xmlns:a16="http://schemas.microsoft.com/office/drawing/2014/main" id="{9AD156EF-2EDD-2946-8A0C-E05C53F64579}"/>
              </a:ext>
            </a:extLst>
          </p:cNvPr>
          <p:cNvSpPr txBox="1"/>
          <p:nvPr/>
        </p:nvSpPr>
        <p:spPr>
          <a:xfrm>
            <a:off x="6615839" y="3885299"/>
            <a:ext cx="2160993" cy="369332"/>
          </a:xfrm>
          <a:prstGeom prst="rect">
            <a:avLst/>
          </a:prstGeom>
          <a:noFill/>
        </p:spPr>
        <p:txBody>
          <a:bodyPr wrap="square" rtlCol="0">
            <a:spAutoFit/>
          </a:bodyPr>
          <a:lstStyle/>
          <a:p>
            <a:r>
              <a:rPr lang="en-US" dirty="0"/>
              <a:t>5) Data Visualization</a:t>
            </a:r>
          </a:p>
        </p:txBody>
      </p:sp>
      <p:cxnSp>
        <p:nvCxnSpPr>
          <p:cNvPr id="18" name="Straight Arrow Connector 17">
            <a:extLst>
              <a:ext uri="{FF2B5EF4-FFF2-40B4-BE49-F238E27FC236}">
                <a16:creationId xmlns:a16="http://schemas.microsoft.com/office/drawing/2014/main" id="{45B2563A-006B-6B4F-AF0F-07A1890AFB1E}"/>
              </a:ext>
            </a:extLst>
          </p:cNvPr>
          <p:cNvCxnSpPr>
            <a:cxnSpLocks/>
          </p:cNvCxnSpPr>
          <p:nvPr/>
        </p:nvCxnSpPr>
        <p:spPr>
          <a:xfrm>
            <a:off x="3466214" y="5381629"/>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25E4A8A-4D69-C843-B61C-A763365B23DC}"/>
              </a:ext>
            </a:extLst>
          </p:cNvPr>
          <p:cNvSpPr txBox="1"/>
          <p:nvPr/>
        </p:nvSpPr>
        <p:spPr>
          <a:xfrm>
            <a:off x="3670481" y="4949050"/>
            <a:ext cx="2370423" cy="369332"/>
          </a:xfrm>
          <a:prstGeom prst="rect">
            <a:avLst/>
          </a:prstGeom>
          <a:noFill/>
        </p:spPr>
        <p:txBody>
          <a:bodyPr wrap="square" rtlCol="0">
            <a:spAutoFit/>
          </a:bodyPr>
          <a:lstStyle/>
          <a:p>
            <a:pPr algn="ctr"/>
            <a:r>
              <a:rPr lang="en-US" dirty="0"/>
              <a:t>4) Exploratory Analysis</a:t>
            </a:r>
          </a:p>
        </p:txBody>
      </p:sp>
    </p:spTree>
    <p:extLst>
      <p:ext uri="{BB962C8B-B14F-4D97-AF65-F5344CB8AC3E}">
        <p14:creationId xmlns:p14="http://schemas.microsoft.com/office/powerpoint/2010/main" val="31299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AFD901-4051-5640-ACB0-2B9351581DCC}"/>
              </a:ext>
            </a:extLst>
          </p:cNvPr>
          <p:cNvSpPr>
            <a:spLocks noGrp="1"/>
          </p:cNvSpPr>
          <p:nvPr>
            <p:ph type="sldNum" sz="quarter" idx="12"/>
          </p:nvPr>
        </p:nvSpPr>
        <p:spPr/>
        <p:txBody>
          <a:bodyPr/>
          <a:lstStyle/>
          <a:p>
            <a:fld id="{B865C6C0-BAA3-C04F-B318-568435D2B337}" type="slidenum">
              <a:rPr lang="en-US" smtClean="0"/>
              <a:pPr/>
              <a:t>13</a:t>
            </a:fld>
            <a:endParaRPr lang="en-US" dirty="0"/>
          </a:p>
        </p:txBody>
      </p:sp>
      <p:sp>
        <p:nvSpPr>
          <p:cNvPr id="3" name="TextBox 2">
            <a:extLst>
              <a:ext uri="{FF2B5EF4-FFF2-40B4-BE49-F238E27FC236}">
                <a16:creationId xmlns:a16="http://schemas.microsoft.com/office/drawing/2014/main" id="{A33A6FB5-11DB-244B-B9F3-0C0B4335A016}"/>
              </a:ext>
            </a:extLst>
          </p:cNvPr>
          <p:cNvSpPr txBox="1"/>
          <p:nvPr/>
        </p:nvSpPr>
        <p:spPr>
          <a:xfrm>
            <a:off x="232756" y="1471353"/>
            <a:ext cx="3992591" cy="2246769"/>
          </a:xfrm>
          <a:prstGeom prst="rect">
            <a:avLst/>
          </a:prstGeom>
          <a:noFill/>
        </p:spPr>
        <p:txBody>
          <a:bodyPr wrap="square" rtlCol="0">
            <a:spAutoFit/>
          </a:bodyPr>
          <a:lstStyle/>
          <a:p>
            <a:r>
              <a:rPr lang="en-US" sz="2000" dirty="0"/>
              <a:t>Assume we own a software company.</a:t>
            </a:r>
          </a:p>
          <a:p>
            <a:endParaRPr lang="en-US" sz="2000" dirty="0"/>
          </a:p>
          <a:p>
            <a:r>
              <a:rPr lang="en-US" sz="2000" dirty="0"/>
              <a:t>We sell one new customer every year.</a:t>
            </a:r>
          </a:p>
          <a:p>
            <a:endParaRPr lang="en-US" sz="2000" dirty="0"/>
          </a:p>
          <a:p>
            <a:r>
              <a:rPr lang="en-US" sz="2000" dirty="0"/>
              <a:t>Our product costs $1</a:t>
            </a:r>
          </a:p>
        </p:txBody>
      </p:sp>
      <p:pic>
        <p:nvPicPr>
          <p:cNvPr id="4" name="Picture 3">
            <a:extLst>
              <a:ext uri="{FF2B5EF4-FFF2-40B4-BE49-F238E27FC236}">
                <a16:creationId xmlns:a16="http://schemas.microsoft.com/office/drawing/2014/main" id="{3C4B8C1C-76C0-8D46-8873-613DFAF394B7}"/>
              </a:ext>
            </a:extLst>
          </p:cNvPr>
          <p:cNvPicPr>
            <a:picLocks noChangeAspect="1"/>
          </p:cNvPicPr>
          <p:nvPr/>
        </p:nvPicPr>
        <p:blipFill>
          <a:blip r:embed="rId2"/>
          <a:stretch>
            <a:fillRect/>
          </a:stretch>
        </p:blipFill>
        <p:spPr>
          <a:xfrm>
            <a:off x="4322473" y="1931924"/>
            <a:ext cx="4461453" cy="3572395"/>
          </a:xfrm>
          <a:prstGeom prst="rect">
            <a:avLst/>
          </a:prstGeom>
        </p:spPr>
      </p:pic>
    </p:spTree>
    <p:extLst>
      <p:ext uri="{BB962C8B-B14F-4D97-AF65-F5344CB8AC3E}">
        <p14:creationId xmlns:p14="http://schemas.microsoft.com/office/powerpoint/2010/main" val="23887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7FD95-D982-7447-AA0C-51D80AC3A75A}"/>
              </a:ext>
            </a:extLst>
          </p:cNvPr>
          <p:cNvSpPr>
            <a:spLocks noGrp="1"/>
          </p:cNvSpPr>
          <p:nvPr>
            <p:ph type="title"/>
          </p:nvPr>
        </p:nvSpPr>
        <p:spPr/>
        <p:txBody>
          <a:bodyPr/>
          <a:lstStyle/>
          <a:p>
            <a:r>
              <a:rPr lang="en-US" dirty="0"/>
              <a:t>What if we’re a SaaS company?</a:t>
            </a:r>
          </a:p>
        </p:txBody>
      </p:sp>
      <p:sp>
        <p:nvSpPr>
          <p:cNvPr id="2" name="Slide Number Placeholder 1">
            <a:extLst>
              <a:ext uri="{FF2B5EF4-FFF2-40B4-BE49-F238E27FC236}">
                <a16:creationId xmlns:a16="http://schemas.microsoft.com/office/drawing/2014/main" id="{763EAD74-BC14-EC4C-A20A-5B8EF11FB4B9}"/>
              </a:ext>
            </a:extLst>
          </p:cNvPr>
          <p:cNvSpPr>
            <a:spLocks noGrp="1"/>
          </p:cNvSpPr>
          <p:nvPr>
            <p:ph type="sldNum" sz="quarter" idx="12"/>
          </p:nvPr>
        </p:nvSpPr>
        <p:spPr/>
        <p:txBody>
          <a:bodyPr/>
          <a:lstStyle/>
          <a:p>
            <a:fld id="{B865C6C0-BAA3-C04F-B318-568435D2B337}" type="slidenum">
              <a:rPr lang="en-US" smtClean="0"/>
              <a:pPr/>
              <a:t>14</a:t>
            </a:fld>
            <a:endParaRPr lang="en-US" dirty="0"/>
          </a:p>
        </p:txBody>
      </p:sp>
      <p:pic>
        <p:nvPicPr>
          <p:cNvPr id="3" name="Picture 2">
            <a:extLst>
              <a:ext uri="{FF2B5EF4-FFF2-40B4-BE49-F238E27FC236}">
                <a16:creationId xmlns:a16="http://schemas.microsoft.com/office/drawing/2014/main" id="{5C613A0B-DBDB-0E45-B863-B8EF10EF32A9}"/>
              </a:ext>
            </a:extLst>
          </p:cNvPr>
          <p:cNvPicPr>
            <a:picLocks noChangeAspect="1"/>
          </p:cNvPicPr>
          <p:nvPr/>
        </p:nvPicPr>
        <p:blipFill>
          <a:blip r:embed="rId2"/>
          <a:stretch>
            <a:fillRect/>
          </a:stretch>
        </p:blipFill>
        <p:spPr>
          <a:xfrm>
            <a:off x="296552" y="1966828"/>
            <a:ext cx="4075077" cy="3258591"/>
          </a:xfrm>
          <a:prstGeom prst="rect">
            <a:avLst/>
          </a:prstGeom>
        </p:spPr>
      </p:pic>
      <p:pic>
        <p:nvPicPr>
          <p:cNvPr id="4" name="Picture 3">
            <a:extLst>
              <a:ext uri="{FF2B5EF4-FFF2-40B4-BE49-F238E27FC236}">
                <a16:creationId xmlns:a16="http://schemas.microsoft.com/office/drawing/2014/main" id="{0F71680E-B7CB-834E-8E1E-B5232EA73065}"/>
              </a:ext>
            </a:extLst>
          </p:cNvPr>
          <p:cNvPicPr>
            <a:picLocks noChangeAspect="1"/>
          </p:cNvPicPr>
          <p:nvPr/>
        </p:nvPicPr>
        <p:blipFill>
          <a:blip r:embed="rId3"/>
          <a:stretch>
            <a:fillRect/>
          </a:stretch>
        </p:blipFill>
        <p:spPr>
          <a:xfrm>
            <a:off x="4883437" y="1966828"/>
            <a:ext cx="4030944" cy="3258591"/>
          </a:xfrm>
          <a:prstGeom prst="rect">
            <a:avLst/>
          </a:prstGeom>
        </p:spPr>
      </p:pic>
    </p:spTree>
    <p:extLst>
      <p:ext uri="{BB962C8B-B14F-4D97-AF65-F5344CB8AC3E}">
        <p14:creationId xmlns:p14="http://schemas.microsoft.com/office/powerpoint/2010/main" val="263049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EFFF-F2B3-CF4C-A599-E4ECB60229C3}"/>
              </a:ext>
            </a:extLst>
          </p:cNvPr>
          <p:cNvSpPr>
            <a:spLocks noGrp="1"/>
          </p:cNvSpPr>
          <p:nvPr>
            <p:ph type="title"/>
          </p:nvPr>
        </p:nvSpPr>
        <p:spPr/>
        <p:txBody>
          <a:bodyPr/>
          <a:lstStyle/>
          <a:p>
            <a:r>
              <a:rPr lang="en-US" dirty="0"/>
              <a:t>What if we’re not perfect?</a:t>
            </a:r>
          </a:p>
        </p:txBody>
      </p:sp>
      <p:sp>
        <p:nvSpPr>
          <p:cNvPr id="3" name="Slide Number Placeholder 2">
            <a:extLst>
              <a:ext uri="{FF2B5EF4-FFF2-40B4-BE49-F238E27FC236}">
                <a16:creationId xmlns:a16="http://schemas.microsoft.com/office/drawing/2014/main" id="{49D37DBA-99FE-324E-B87C-37A6F9A38DF1}"/>
              </a:ext>
            </a:extLst>
          </p:cNvPr>
          <p:cNvSpPr>
            <a:spLocks noGrp="1"/>
          </p:cNvSpPr>
          <p:nvPr>
            <p:ph type="sldNum" sz="quarter" idx="12"/>
          </p:nvPr>
        </p:nvSpPr>
        <p:spPr/>
        <p:txBody>
          <a:bodyPr/>
          <a:lstStyle/>
          <a:p>
            <a:fld id="{B865C6C0-BAA3-C04F-B318-568435D2B337}" type="slidenum">
              <a:rPr lang="en-US" smtClean="0"/>
              <a:pPr/>
              <a:t>15</a:t>
            </a:fld>
            <a:endParaRPr lang="en-US" dirty="0"/>
          </a:p>
        </p:txBody>
      </p:sp>
      <p:pic>
        <p:nvPicPr>
          <p:cNvPr id="4" name="Picture 3">
            <a:extLst>
              <a:ext uri="{FF2B5EF4-FFF2-40B4-BE49-F238E27FC236}">
                <a16:creationId xmlns:a16="http://schemas.microsoft.com/office/drawing/2014/main" id="{4DDFD373-BBFA-8747-98C1-7BD4A391581D}"/>
              </a:ext>
            </a:extLst>
          </p:cNvPr>
          <p:cNvPicPr>
            <a:picLocks noChangeAspect="1"/>
          </p:cNvPicPr>
          <p:nvPr/>
        </p:nvPicPr>
        <p:blipFill>
          <a:blip r:embed="rId2"/>
          <a:stretch>
            <a:fillRect/>
          </a:stretch>
        </p:blipFill>
        <p:spPr>
          <a:xfrm>
            <a:off x="2173100" y="1766247"/>
            <a:ext cx="4982612" cy="4055507"/>
          </a:xfrm>
          <a:prstGeom prst="rect">
            <a:avLst/>
          </a:prstGeom>
        </p:spPr>
      </p:pic>
    </p:spTree>
    <p:extLst>
      <p:ext uri="{BB962C8B-B14F-4D97-AF65-F5344CB8AC3E}">
        <p14:creationId xmlns:p14="http://schemas.microsoft.com/office/powerpoint/2010/main" val="78955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CD5-BFF4-314A-A28A-80A369DE3D62}"/>
              </a:ext>
            </a:extLst>
          </p:cNvPr>
          <p:cNvSpPr>
            <a:spLocks noGrp="1"/>
          </p:cNvSpPr>
          <p:nvPr>
            <p:ph type="title"/>
          </p:nvPr>
        </p:nvSpPr>
        <p:spPr/>
        <p:txBody>
          <a:bodyPr/>
          <a:lstStyle/>
          <a:p>
            <a:r>
              <a:rPr lang="en-US" dirty="0"/>
              <a:t>Things to consider</a:t>
            </a:r>
          </a:p>
        </p:txBody>
      </p:sp>
      <p:sp>
        <p:nvSpPr>
          <p:cNvPr id="3" name="Slide Number Placeholder 2">
            <a:extLst>
              <a:ext uri="{FF2B5EF4-FFF2-40B4-BE49-F238E27FC236}">
                <a16:creationId xmlns:a16="http://schemas.microsoft.com/office/drawing/2014/main" id="{333C6BC6-F188-774D-95B7-C4AFB791D562}"/>
              </a:ext>
            </a:extLst>
          </p:cNvPr>
          <p:cNvSpPr>
            <a:spLocks noGrp="1"/>
          </p:cNvSpPr>
          <p:nvPr>
            <p:ph type="sldNum" sz="quarter" idx="12"/>
          </p:nvPr>
        </p:nvSpPr>
        <p:spPr/>
        <p:txBody>
          <a:bodyPr/>
          <a:lstStyle/>
          <a:p>
            <a:fld id="{B865C6C0-BAA3-C04F-B318-568435D2B337}" type="slidenum">
              <a:rPr lang="en-US" smtClean="0"/>
              <a:pPr/>
              <a:t>16</a:t>
            </a:fld>
            <a:endParaRPr lang="en-US" dirty="0"/>
          </a:p>
        </p:txBody>
      </p:sp>
      <p:graphicFrame>
        <p:nvGraphicFramePr>
          <p:cNvPr id="4" name="Diagram 3">
            <a:extLst>
              <a:ext uri="{FF2B5EF4-FFF2-40B4-BE49-F238E27FC236}">
                <a16:creationId xmlns:a16="http://schemas.microsoft.com/office/drawing/2014/main" id="{4BEB6EBA-B986-2442-AB9A-75AB6E99459F}"/>
              </a:ext>
            </a:extLst>
          </p:cNvPr>
          <p:cNvGraphicFramePr/>
          <p:nvPr>
            <p:extLst>
              <p:ext uri="{D42A27DB-BD31-4B8C-83A1-F6EECF244321}">
                <p14:modId xmlns:p14="http://schemas.microsoft.com/office/powerpoint/2010/main" val="2400158496"/>
              </p:ext>
            </p:extLst>
          </p:nvPr>
        </p:nvGraphicFramePr>
        <p:xfrm>
          <a:off x="457199" y="1637413"/>
          <a:ext cx="8325293" cy="4253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452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14F8-CFF7-EF4A-80AB-8611F5043538}"/>
              </a:ext>
            </a:extLst>
          </p:cNvPr>
          <p:cNvSpPr>
            <a:spLocks noGrp="1"/>
          </p:cNvSpPr>
          <p:nvPr>
            <p:ph type="title"/>
          </p:nvPr>
        </p:nvSpPr>
        <p:spPr/>
        <p:txBody>
          <a:bodyPr/>
          <a:lstStyle/>
          <a:p>
            <a:r>
              <a:rPr lang="en-US" dirty="0"/>
              <a:t>Delivery method</a:t>
            </a:r>
          </a:p>
        </p:txBody>
      </p:sp>
      <p:sp>
        <p:nvSpPr>
          <p:cNvPr id="3" name="Slide Number Placeholder 2">
            <a:extLst>
              <a:ext uri="{FF2B5EF4-FFF2-40B4-BE49-F238E27FC236}">
                <a16:creationId xmlns:a16="http://schemas.microsoft.com/office/drawing/2014/main" id="{D807B3AF-A235-0A4D-8CA2-367016029F3C}"/>
              </a:ext>
            </a:extLst>
          </p:cNvPr>
          <p:cNvSpPr>
            <a:spLocks noGrp="1"/>
          </p:cNvSpPr>
          <p:nvPr>
            <p:ph type="sldNum" sz="quarter" idx="12"/>
          </p:nvPr>
        </p:nvSpPr>
        <p:spPr/>
        <p:txBody>
          <a:bodyPr/>
          <a:lstStyle/>
          <a:p>
            <a:fld id="{B865C6C0-BAA3-C04F-B318-568435D2B337}" type="slidenum">
              <a:rPr lang="en-US" smtClean="0"/>
              <a:pPr/>
              <a:t>17</a:t>
            </a:fld>
            <a:endParaRPr lang="en-US" dirty="0"/>
          </a:p>
        </p:txBody>
      </p:sp>
      <p:graphicFrame>
        <p:nvGraphicFramePr>
          <p:cNvPr id="4" name="Diagram 3">
            <a:extLst>
              <a:ext uri="{FF2B5EF4-FFF2-40B4-BE49-F238E27FC236}">
                <a16:creationId xmlns:a16="http://schemas.microsoft.com/office/drawing/2014/main" id="{75E2B5C2-BEDA-954C-869F-C838A1CDE521}"/>
              </a:ext>
            </a:extLst>
          </p:cNvPr>
          <p:cNvGraphicFramePr/>
          <p:nvPr>
            <p:extLst>
              <p:ext uri="{D42A27DB-BD31-4B8C-83A1-F6EECF244321}">
                <p14:modId xmlns:p14="http://schemas.microsoft.com/office/powerpoint/2010/main" val="4253181165"/>
              </p:ext>
            </p:extLst>
          </p:nvPr>
        </p:nvGraphicFramePr>
        <p:xfrm>
          <a:off x="588334" y="1669312"/>
          <a:ext cx="8172893" cy="424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5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Infographic | example</a:t>
            </a: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18</a:t>
            </a:fld>
            <a:endParaRPr lang="en-US" dirty="0"/>
          </a:p>
        </p:txBody>
      </p:sp>
      <p:sp>
        <p:nvSpPr>
          <p:cNvPr id="3" name="TextBox 2"/>
          <p:cNvSpPr txBox="1"/>
          <p:nvPr/>
        </p:nvSpPr>
        <p:spPr>
          <a:xfrm>
            <a:off x="271465" y="5851157"/>
            <a:ext cx="5586413" cy="261610"/>
          </a:xfrm>
          <a:prstGeom prst="rect">
            <a:avLst/>
          </a:prstGeom>
          <a:noFill/>
        </p:spPr>
        <p:txBody>
          <a:bodyPr wrap="square" rtlCol="0">
            <a:spAutoFit/>
          </a:bodyPr>
          <a:lstStyle/>
          <a:p>
            <a:r>
              <a:rPr lang="en-US" sz="1100">
                <a:hlinkClick r:id="rId3"/>
              </a:rPr>
              <a:t>http://marketing.dice.com/pdf/Dice_TechSalarySurvey_2016.pdf</a:t>
            </a:r>
            <a:r>
              <a:rPr lang="en-US" sz="1100"/>
              <a:t>, accessed 2016-06-20</a:t>
            </a:r>
          </a:p>
        </p:txBody>
      </p:sp>
      <p:pic>
        <p:nvPicPr>
          <p:cNvPr id="8" name="Picture 7" descr="Screen Shot 2016-06-20 at 10.36.41 AM (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53021" y="1482717"/>
            <a:ext cx="4237957" cy="4368440"/>
          </a:xfrm>
          <a:prstGeom prst="rect">
            <a:avLst/>
          </a:prstGeom>
        </p:spPr>
      </p:pic>
    </p:spTree>
    <p:extLst>
      <p:ext uri="{BB962C8B-B14F-4D97-AF65-F5344CB8AC3E}">
        <p14:creationId xmlns:p14="http://schemas.microsoft.com/office/powerpoint/2010/main" val="374794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19</a:t>
            </a:fld>
            <a:endParaRPr lang="en-US" dirty="0"/>
          </a:p>
        </p:txBody>
      </p:sp>
      <p:sp>
        <p:nvSpPr>
          <p:cNvPr id="5" name="TextBox 4"/>
          <p:cNvSpPr txBox="1"/>
          <p:nvPr/>
        </p:nvSpPr>
        <p:spPr>
          <a:xfrm>
            <a:off x="2653067" y="1995879"/>
            <a:ext cx="184731" cy="369332"/>
          </a:xfrm>
          <a:prstGeom prst="rect">
            <a:avLst/>
          </a:prstGeom>
          <a:noFill/>
        </p:spPr>
        <p:txBody>
          <a:bodyPr wrap="none" rtlCol="0">
            <a:spAutoFit/>
          </a:bodyPr>
          <a:lstStyle/>
          <a:p>
            <a:endParaRPr lang="en-US" dirty="0"/>
          </a:p>
        </p:txBody>
      </p:sp>
      <p:pic>
        <p:nvPicPr>
          <p:cNvPr id="6" name="Picture 5" descr="Screen Shot 2016-06-20 at 12.02.33 PM (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4096" y="1995880"/>
            <a:ext cx="6279107" cy="3671171"/>
          </a:xfrm>
          <a:prstGeom prst="rect">
            <a:avLst/>
          </a:prstGeom>
        </p:spPr>
      </p:pic>
      <p:sp>
        <p:nvSpPr>
          <p:cNvPr id="7" name="TextBox 6"/>
          <p:cNvSpPr txBox="1"/>
          <p:nvPr/>
        </p:nvSpPr>
        <p:spPr>
          <a:xfrm>
            <a:off x="10884365" y="4944337"/>
            <a:ext cx="184666" cy="369332"/>
          </a:xfrm>
          <a:prstGeom prst="rect">
            <a:avLst/>
          </a:prstGeom>
          <a:noFill/>
        </p:spPr>
        <p:txBody>
          <a:bodyPr wrap="none" rtlCol="0">
            <a:spAutoFit/>
          </a:bodyPr>
          <a:lstStyle/>
          <a:p>
            <a:endParaRPr lang="en-US" dirty="0"/>
          </a:p>
        </p:txBody>
      </p:sp>
      <p:sp>
        <p:nvSpPr>
          <p:cNvPr id="8" name="TextBox 7"/>
          <p:cNvSpPr txBox="1"/>
          <p:nvPr/>
        </p:nvSpPr>
        <p:spPr>
          <a:xfrm>
            <a:off x="427561" y="1453805"/>
            <a:ext cx="6786563" cy="369332"/>
          </a:xfrm>
          <a:prstGeom prst="rect">
            <a:avLst/>
          </a:prstGeom>
          <a:noFill/>
        </p:spPr>
        <p:txBody>
          <a:bodyPr wrap="square" rtlCol="0">
            <a:spAutoFit/>
          </a:bodyPr>
          <a:lstStyle/>
          <a:p>
            <a:r>
              <a:rPr lang="en-US" dirty="0"/>
              <a:t>Navigate to: </a:t>
            </a:r>
            <a:r>
              <a:rPr lang="en-US" dirty="0">
                <a:hlinkClick r:id="rId4"/>
              </a:rPr>
              <a:t>http://graphics.wsj.com/job-market-tracker/</a:t>
            </a:r>
            <a:endParaRPr lang="en-US" dirty="0"/>
          </a:p>
        </p:txBody>
      </p:sp>
      <p:sp>
        <p:nvSpPr>
          <p:cNvPr id="10" name="TextBox 9"/>
          <p:cNvSpPr txBox="1"/>
          <p:nvPr/>
        </p:nvSpPr>
        <p:spPr>
          <a:xfrm>
            <a:off x="6553203" y="3351080"/>
            <a:ext cx="2233613" cy="1477328"/>
          </a:xfrm>
          <a:prstGeom prst="rect">
            <a:avLst/>
          </a:prstGeom>
          <a:noFill/>
        </p:spPr>
        <p:txBody>
          <a:bodyPr wrap="square" rtlCol="0">
            <a:spAutoFit/>
          </a:bodyPr>
          <a:lstStyle/>
          <a:p>
            <a:r>
              <a:rPr lang="en-US"/>
              <a:t>Discussion: </a:t>
            </a:r>
          </a:p>
          <a:p>
            <a:pPr marL="285744" indent="-285744">
              <a:buFont typeface="Arial" charset="0"/>
              <a:buChar char="•"/>
            </a:pPr>
            <a:r>
              <a:rPr lang="en-US"/>
              <a:t>What is this:</a:t>
            </a:r>
          </a:p>
          <a:p>
            <a:pPr marL="742932" lvl="1" indent="-285744">
              <a:buFont typeface="Arial" charset="0"/>
              <a:buChar char="•"/>
            </a:pPr>
            <a:r>
              <a:rPr lang="en-US"/>
              <a:t>Effective for?</a:t>
            </a:r>
          </a:p>
          <a:p>
            <a:pPr marL="742932" lvl="1" indent="-285744">
              <a:buFont typeface="Arial" charset="0"/>
              <a:buChar char="•"/>
            </a:pPr>
            <a:r>
              <a:rPr lang="en-US"/>
              <a:t>Not so effective for?</a:t>
            </a:r>
          </a:p>
        </p:txBody>
      </p:sp>
    </p:spTree>
    <p:extLst>
      <p:ext uri="{BB962C8B-B14F-4D97-AF65-F5344CB8AC3E}">
        <p14:creationId xmlns:p14="http://schemas.microsoft.com/office/powerpoint/2010/main" val="160263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lnSpcReduction="10000"/>
          </a:bodyPr>
          <a:lstStyle/>
          <a:p>
            <a:pPr lvl="0"/>
            <a:r>
              <a:rPr lang="en-US" dirty="0"/>
              <a:t>The importance of Data Visualization (DV)</a:t>
            </a:r>
          </a:p>
          <a:p>
            <a:pPr lvl="0"/>
            <a:r>
              <a:rPr lang="en-US" dirty="0"/>
              <a:t>History of DV</a:t>
            </a:r>
          </a:p>
          <a:p>
            <a:pPr lvl="0"/>
            <a:r>
              <a:rPr lang="en-US" dirty="0"/>
              <a:t>Hierarchy of priorities</a:t>
            </a:r>
          </a:p>
          <a:p>
            <a:pPr lvl="0"/>
            <a:r>
              <a:rPr lang="en-US" dirty="0"/>
              <a:t>The basics of DV</a:t>
            </a:r>
          </a:p>
          <a:p>
            <a:pPr lvl="1"/>
            <a:r>
              <a:rPr lang="en-US" dirty="0"/>
              <a:t>Delivery methods</a:t>
            </a:r>
          </a:p>
          <a:p>
            <a:pPr lvl="1"/>
            <a:r>
              <a:rPr lang="en-US" dirty="0"/>
              <a:t>Types</a:t>
            </a:r>
          </a:p>
          <a:p>
            <a:pPr lvl="1"/>
            <a:r>
              <a:rPr lang="en-US" dirty="0"/>
              <a:t>Examples</a:t>
            </a:r>
          </a:p>
          <a:p>
            <a:pPr lvl="1"/>
            <a:r>
              <a:rPr lang="en-US" dirty="0"/>
              <a:t>Process</a:t>
            </a:r>
          </a:p>
          <a:p>
            <a:pPr lvl="1"/>
            <a:r>
              <a:rPr lang="en-US" dirty="0"/>
              <a:t>Encoding</a:t>
            </a:r>
          </a:p>
          <a:p>
            <a:pPr lvl="1"/>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a:t>
            </a:fld>
            <a:endParaRPr lang="en-US" dirty="0"/>
          </a:p>
        </p:txBody>
      </p:sp>
    </p:spTree>
    <p:extLst>
      <p:ext uri="{BB962C8B-B14F-4D97-AF65-F5344CB8AC3E}">
        <p14:creationId xmlns:p14="http://schemas.microsoft.com/office/powerpoint/2010/main" val="714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(infographic + 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457203" y="1704513"/>
            <a:ext cx="5425175" cy="3866008"/>
          </a:xfrm>
          <a:prstGeom prst="rect">
            <a:avLst/>
          </a:prstGeom>
        </p:spPr>
      </p:pic>
      <p:sp>
        <p:nvSpPr>
          <p:cNvPr id="3" name="TextBox 2"/>
          <p:cNvSpPr txBox="1"/>
          <p:nvPr/>
        </p:nvSpPr>
        <p:spPr>
          <a:xfrm>
            <a:off x="6057901" y="2621858"/>
            <a:ext cx="2628900" cy="2031325"/>
          </a:xfrm>
          <a:prstGeom prst="rect">
            <a:avLst/>
          </a:prstGeom>
          <a:noFill/>
        </p:spPr>
        <p:txBody>
          <a:bodyPr wrap="square" rtlCol="0">
            <a:spAutoFit/>
          </a:bodyPr>
          <a:lstStyle/>
          <a:p>
            <a:r>
              <a:rPr lang="en-US" dirty="0"/>
              <a:t>Discussion:</a:t>
            </a:r>
          </a:p>
          <a:p>
            <a:pPr marL="285744" indent="-285744">
              <a:buFont typeface="Arial" charset="0"/>
              <a:buChar char="•"/>
            </a:pPr>
            <a:r>
              <a:rPr lang="en-US" dirty="0"/>
              <a:t>Which parts are:</a:t>
            </a:r>
          </a:p>
          <a:p>
            <a:pPr marL="742932" lvl="1" indent="-285744">
              <a:buFont typeface="Arial" charset="0"/>
              <a:buChar char="•"/>
            </a:pPr>
            <a:r>
              <a:rPr lang="en-US" dirty="0"/>
              <a:t>Manually created?</a:t>
            </a:r>
          </a:p>
          <a:p>
            <a:pPr marL="742932" lvl="1" indent="-285744">
              <a:buFont typeface="Arial" charset="0"/>
              <a:buChar char="•"/>
            </a:pPr>
            <a:r>
              <a:rPr lang="en-US" dirty="0"/>
              <a:t>Automatically created?</a:t>
            </a:r>
          </a:p>
          <a:p>
            <a:endParaRPr lang="en-US"/>
          </a:p>
        </p:txBody>
      </p:sp>
    </p:spTree>
    <p:extLst>
      <p:ext uri="{BB962C8B-B14F-4D97-AF65-F5344CB8AC3E}">
        <p14:creationId xmlns:p14="http://schemas.microsoft.com/office/powerpoint/2010/main" val="353003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Explanatory Analysis | example</a:t>
            </a:r>
          </a:p>
        </p:txBody>
      </p:sp>
      <p:sp>
        <p:nvSpPr>
          <p:cNvPr id="3" name="Content Placeholder 2"/>
          <p:cNvSpPr>
            <a:spLocks noGrp="1"/>
          </p:cNvSpPr>
          <p:nvPr>
            <p:ph idx="1"/>
          </p:nvPr>
        </p:nvSpPr>
        <p:spPr/>
        <p:txBody>
          <a:bodyPr/>
          <a:lstStyle/>
          <a:p>
            <a:r>
              <a:rPr lang="en-US" dirty="0"/>
              <a:t>The beauty of data visualization - David McCandless</a:t>
            </a:r>
          </a:p>
          <a:p>
            <a:pPr lvl="1"/>
            <a:r>
              <a:rPr lang="en-US" dirty="0">
                <a:hlinkClick r:id="rId3"/>
              </a:rPr>
              <a:t>https://www.youtube.com/watch?v=5Zg-C8AAIGg</a:t>
            </a:r>
            <a:endParaRPr lang="en-US" dirty="0"/>
          </a:p>
          <a:p>
            <a:pPr lvl="2"/>
            <a:r>
              <a:rPr lang="en-US" dirty="0"/>
              <a:t>Start: Beginning</a:t>
            </a:r>
          </a:p>
          <a:p>
            <a:pPr lvl="2"/>
            <a:r>
              <a:rPr lang="en-US" dirty="0"/>
              <a:t>End: 2:26</a:t>
            </a:r>
          </a:p>
          <a:p>
            <a:endParaRPr lang="en-US" dirty="0"/>
          </a:p>
          <a:p>
            <a:pPr marL="457189" lvl="1" indent="0">
              <a:buNone/>
            </a:pP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21</a:t>
            </a:fld>
            <a:endParaRPr lang="en-US" dirty="0"/>
          </a:p>
        </p:txBody>
      </p:sp>
    </p:spTree>
    <p:extLst>
      <p:ext uri="{BB962C8B-B14F-4D97-AF65-F5344CB8AC3E}">
        <p14:creationId xmlns:p14="http://schemas.microsoft.com/office/powerpoint/2010/main" val="93172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visualization process</a:t>
            </a:r>
          </a:p>
        </p:txBody>
      </p:sp>
      <p:sp>
        <p:nvSpPr>
          <p:cNvPr id="3" name="Text Placeholder 2"/>
          <p:cNvSpPr>
            <a:spLocks noGrp="1"/>
          </p:cNvSpPr>
          <p:nvPr>
            <p:ph type="body" idx="1"/>
          </p:nvPr>
        </p:nvSpPr>
        <p:spPr/>
        <p:txBody>
          <a:bodyPr/>
          <a:lstStyle/>
          <a:p>
            <a:r>
              <a:rPr lang="en-US" dirty="0" err="1"/>
              <a:t>Nussbaumer</a:t>
            </a:r>
            <a:endParaRPr lang="en-US" dirty="0"/>
          </a:p>
        </p:txBody>
      </p:sp>
      <p:sp>
        <p:nvSpPr>
          <p:cNvPr id="4" name="Content Placeholder 3"/>
          <p:cNvSpPr>
            <a:spLocks noGrp="1"/>
          </p:cNvSpPr>
          <p:nvPr>
            <p:ph sz="half" idx="2"/>
          </p:nvPr>
        </p:nvSpPr>
        <p:spPr/>
        <p:txBody>
          <a:bodyPr/>
          <a:lstStyle/>
          <a:p>
            <a:pPr marL="457189" indent="-457189">
              <a:buFont typeface="+mj-lt"/>
              <a:buAutoNum type="arabicPeriod"/>
            </a:pPr>
            <a:r>
              <a:rPr lang="en-US" dirty="0"/>
              <a:t>Understand the context</a:t>
            </a:r>
          </a:p>
          <a:p>
            <a:pPr marL="457189" indent="-457189">
              <a:buFont typeface="+mj-lt"/>
              <a:buAutoNum type="arabicPeriod"/>
            </a:pPr>
            <a:r>
              <a:rPr lang="en-US" dirty="0"/>
              <a:t>Choose an appropriate display</a:t>
            </a:r>
          </a:p>
          <a:p>
            <a:pPr marL="457189" indent="-457189">
              <a:buFont typeface="+mj-lt"/>
              <a:buAutoNum type="arabicPeriod"/>
            </a:pPr>
            <a:r>
              <a:rPr lang="en-US" dirty="0"/>
              <a:t>Eliminate clutter</a:t>
            </a:r>
          </a:p>
          <a:p>
            <a:pPr marL="457189" indent="-457189">
              <a:buFont typeface="+mj-lt"/>
              <a:buAutoNum type="arabicPeriod"/>
            </a:pPr>
            <a:r>
              <a:rPr lang="en-US" dirty="0"/>
              <a:t>Draw attention where you want it</a:t>
            </a:r>
          </a:p>
          <a:p>
            <a:pPr marL="457189" indent="-457189">
              <a:buFont typeface="+mj-lt"/>
              <a:buAutoNum type="arabicPeriod"/>
            </a:pPr>
            <a:r>
              <a:rPr lang="en-US" dirty="0"/>
              <a:t>Think like a designer</a:t>
            </a:r>
          </a:p>
          <a:p>
            <a:pPr marL="457189" indent="-457189">
              <a:buFont typeface="+mj-lt"/>
              <a:buAutoNum type="arabicPeriod"/>
            </a:pPr>
            <a:r>
              <a:rPr lang="en-US" dirty="0"/>
              <a:t>Tell a story</a:t>
            </a:r>
          </a:p>
          <a:p>
            <a:pPr marL="457189" indent="-457189">
              <a:buFont typeface="+mj-lt"/>
              <a:buAutoNum type="arabicPeriod"/>
            </a:pPr>
            <a:endParaRPr lang="en-US" dirty="0"/>
          </a:p>
        </p:txBody>
      </p:sp>
      <p:sp>
        <p:nvSpPr>
          <p:cNvPr id="5" name="Text Placeholder 4"/>
          <p:cNvSpPr>
            <a:spLocks noGrp="1"/>
          </p:cNvSpPr>
          <p:nvPr>
            <p:ph type="body" sz="quarter" idx="3"/>
          </p:nvPr>
        </p:nvSpPr>
        <p:spPr/>
        <p:txBody>
          <a:bodyPr/>
          <a:lstStyle/>
          <a:p>
            <a:r>
              <a:rPr lang="en-US" dirty="0" err="1"/>
              <a:t>Illinsky, Noah</a:t>
            </a:r>
            <a:endParaRPr lang="en-US" dirty="0"/>
          </a:p>
        </p:txBody>
      </p:sp>
      <p:sp>
        <p:nvSpPr>
          <p:cNvPr id="6" name="Content Placeholder 5"/>
          <p:cNvSpPr>
            <a:spLocks noGrp="1"/>
          </p:cNvSpPr>
          <p:nvPr>
            <p:ph sz="quarter" idx="4"/>
          </p:nvPr>
        </p:nvSpPr>
        <p:spPr/>
        <p:txBody>
          <a:bodyPr>
            <a:normAutofit fontScale="70000" lnSpcReduction="20000"/>
          </a:bodyPr>
          <a:lstStyle/>
          <a:p>
            <a:pPr marL="457189" indent="-457189">
              <a:buFont typeface="+mj-lt"/>
              <a:buAutoNum type="arabicPeriod"/>
            </a:pPr>
            <a:r>
              <a:rPr lang="en-US" dirty="0"/>
              <a:t>Phase 1: What to vizualize</a:t>
            </a:r>
          </a:p>
          <a:p>
            <a:pPr marL="857229" lvl="1" indent="-457189">
              <a:buFont typeface="+mj-lt"/>
              <a:buAutoNum type="arabicPeriod"/>
            </a:pPr>
            <a:r>
              <a:rPr lang="en-US" dirty="0"/>
              <a:t>Consider your inputs</a:t>
            </a:r>
          </a:p>
          <a:p>
            <a:pPr marL="857229" lvl="1" indent="-457189">
              <a:buFont typeface="+mj-lt"/>
              <a:buAutoNum type="arabicPeriod"/>
            </a:pPr>
            <a:r>
              <a:rPr lang="en-US" dirty="0"/>
              <a:t>Consider your (Designer) goals</a:t>
            </a:r>
          </a:p>
          <a:p>
            <a:pPr marL="857229" lvl="1" indent="-457189">
              <a:buFont typeface="+mj-lt"/>
              <a:buAutoNum type="arabicPeriod"/>
            </a:pPr>
            <a:r>
              <a:rPr lang="en-US" dirty="0"/>
              <a:t>Consider their needs (Reader)</a:t>
            </a:r>
          </a:p>
          <a:p>
            <a:pPr marL="857229" lvl="1" indent="-457189">
              <a:buFont typeface="+mj-lt"/>
              <a:buAutoNum type="arabicPeriod"/>
            </a:pPr>
            <a:r>
              <a:rPr lang="en-US" dirty="0"/>
              <a:t>Consider the data properties</a:t>
            </a:r>
          </a:p>
          <a:p>
            <a:pPr marL="857229" lvl="1" indent="-457189">
              <a:buFont typeface="+mj-lt"/>
              <a:buAutoNum type="arabicPeriod"/>
            </a:pPr>
            <a:r>
              <a:rPr lang="en-US" dirty="0"/>
              <a:t>Write a spec for the vizualization; e.g. "Show the relationship between A and B [and C...] across X [and Y...] from m to n in order to determine our best and worst performing widgets.”</a:t>
            </a:r>
          </a:p>
          <a:p>
            <a:pPr marL="857229" lvl="1" indent="-457189">
              <a:buFont typeface="+mj-lt"/>
              <a:buAutoNum type="arabicPeriod"/>
            </a:pPr>
            <a:r>
              <a:rPr lang="en-US" dirty="0"/>
              <a:t>Select data to include</a:t>
            </a:r>
          </a:p>
          <a:p>
            <a:pPr marL="457189" indent="-457189">
              <a:buFont typeface="+mj-lt"/>
              <a:buAutoNum type="arabicPeriod"/>
            </a:pPr>
            <a:r>
              <a:rPr lang="en-US" dirty="0"/>
              <a:t>Phase 2: How to vizualize</a:t>
            </a:r>
          </a:p>
          <a:p>
            <a:pPr marL="857229" lvl="1" indent="-457189">
              <a:buFont typeface="+mj-lt"/>
              <a:buAutoNum type="arabicPeriod"/>
            </a:pPr>
            <a:r>
              <a:rPr lang="en-US" dirty="0"/>
              <a:t>Select axes for most important data/relationship</a:t>
            </a:r>
          </a:p>
          <a:p>
            <a:pPr marL="857229" lvl="1" indent="-457189">
              <a:buFont typeface="+mj-lt"/>
              <a:buAutoNum type="arabicPeriod"/>
            </a:pPr>
            <a:r>
              <a:rPr lang="en-US" dirty="0"/>
              <a:t>Consider defaults and best encodings for all other data</a:t>
            </a:r>
          </a:p>
          <a:p>
            <a:pPr marL="857229" lvl="1" indent="-457189">
              <a:buFont typeface="+mj-lt"/>
              <a:buAutoNum type="arabicPeriod"/>
            </a:pPr>
            <a:r>
              <a:rPr lang="en-US" dirty="0"/>
              <a:t>Experiment/iterate</a:t>
            </a:r>
          </a:p>
        </p:txBody>
      </p:sp>
      <p:sp>
        <p:nvSpPr>
          <p:cNvPr id="7" name="Slide Number Placeholder 6"/>
          <p:cNvSpPr>
            <a:spLocks noGrp="1"/>
          </p:cNvSpPr>
          <p:nvPr>
            <p:ph type="sldNum" sz="quarter" idx="12"/>
          </p:nvPr>
        </p:nvSpPr>
        <p:spPr/>
        <p:txBody>
          <a:bodyPr/>
          <a:lstStyle/>
          <a:p>
            <a:fld id="{B865C6C0-BAA3-C04F-B318-568435D2B337}" type="slidenum">
              <a:rPr lang="en-US" smtClean="0"/>
              <a:pPr/>
              <a:t>22</a:t>
            </a:fld>
            <a:endParaRPr lang="en-US" dirty="0"/>
          </a:p>
        </p:txBody>
      </p:sp>
    </p:spTree>
    <p:extLst>
      <p:ext uri="{BB962C8B-B14F-4D97-AF65-F5344CB8AC3E}">
        <p14:creationId xmlns:p14="http://schemas.microsoft.com/office/powerpoint/2010/main" val="2080785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a:t>
            </a:r>
          </a:p>
        </p:txBody>
      </p:sp>
      <p:sp>
        <p:nvSpPr>
          <p:cNvPr id="3" name="Content Placeholder 2"/>
          <p:cNvSpPr>
            <a:spLocks noGrp="1"/>
          </p:cNvSpPr>
          <p:nvPr>
            <p:ph idx="1"/>
          </p:nvPr>
        </p:nvSpPr>
        <p:spPr/>
        <p:txBody>
          <a:bodyPr/>
          <a:lstStyle/>
          <a:p>
            <a:r>
              <a:rPr lang="en-US" dirty="0"/>
              <a:t>Visualizations leverage our brains’ pattern recognition abilities to quickly identify items of note, reducing cognitive strain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23</a:t>
            </a:fld>
            <a:endParaRPr lang="en-US" dirty="0"/>
          </a:p>
        </p:txBody>
      </p:sp>
    </p:spTree>
    <p:extLst>
      <p:ext uri="{BB962C8B-B14F-4D97-AF65-F5344CB8AC3E}">
        <p14:creationId xmlns:p14="http://schemas.microsoft.com/office/powerpoint/2010/main" val="19342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1)</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24</a:t>
            </a:fld>
            <a:endParaRPr lang="en-US" dirty="0"/>
          </a:p>
        </p:txBody>
      </p:sp>
      <p:pic>
        <p:nvPicPr>
          <p:cNvPr id="5" name="Picture 4"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782452" y="2616467"/>
            <a:ext cx="7579101" cy="1479303"/>
          </a:xfrm>
          <a:prstGeom prst="rect">
            <a:avLst/>
          </a:prstGeom>
        </p:spPr>
      </p:pic>
      <p:sp>
        <p:nvSpPr>
          <p:cNvPr id="8" name="TextBox 7"/>
          <p:cNvSpPr txBox="1"/>
          <p:nvPr/>
        </p:nvSpPr>
        <p:spPr>
          <a:xfrm>
            <a:off x="782451" y="1970139"/>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27430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2)</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25</a:t>
            </a:fld>
            <a:endParaRPr lang="en-US" dirty="0"/>
          </a:p>
        </p:txBody>
      </p:sp>
      <p:pic>
        <p:nvPicPr>
          <p:cNvPr id="6" name="Picture 5"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1926" y="2589434"/>
            <a:ext cx="7600153" cy="1541953"/>
          </a:xfrm>
          <a:prstGeom prst="rect">
            <a:avLst/>
          </a:prstGeom>
        </p:spPr>
      </p:pic>
      <p:sp>
        <p:nvSpPr>
          <p:cNvPr id="8" name="TextBox 7"/>
          <p:cNvSpPr txBox="1"/>
          <p:nvPr/>
        </p:nvSpPr>
        <p:spPr>
          <a:xfrm>
            <a:off x="771924" y="1943103"/>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6566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r>
              <a:rPr lang="en-US" dirty="0"/>
              <a:t> Attributes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26</a:t>
            </a:fld>
            <a:endParaRPr lang="en-US" dirty="0"/>
          </a:p>
        </p:txBody>
      </p:sp>
      <p:pic>
        <p:nvPicPr>
          <p:cNvPr id="5" name="Picture 4" descr="Screen Shot 2016-06-20 at 10.50.49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3" y="1701034"/>
            <a:ext cx="5557249" cy="4158179"/>
          </a:xfrm>
          <a:prstGeom prst="rect">
            <a:avLst/>
          </a:prstGeom>
        </p:spPr>
      </p:pic>
      <p:sp>
        <p:nvSpPr>
          <p:cNvPr id="6" name="TextBox 5"/>
          <p:cNvSpPr txBox="1"/>
          <p:nvPr/>
        </p:nvSpPr>
        <p:spPr>
          <a:xfrm>
            <a:off x="6429378" y="1871663"/>
            <a:ext cx="2428875" cy="2862322"/>
          </a:xfrm>
          <a:prstGeom prst="rect">
            <a:avLst/>
          </a:prstGeom>
          <a:noFill/>
        </p:spPr>
        <p:txBody>
          <a:bodyPr wrap="square" rtlCol="0">
            <a:spAutoFit/>
          </a:bodyPr>
          <a:lstStyle/>
          <a:p>
            <a:r>
              <a:rPr lang="en-US"/>
              <a:t>Can be used to:</a:t>
            </a:r>
          </a:p>
          <a:p>
            <a:pPr marL="285744" indent="-285744">
              <a:buFont typeface="Arial" charset="0"/>
              <a:buChar char="•"/>
            </a:pPr>
            <a:r>
              <a:rPr lang="en-US"/>
              <a:t>Focus your audience’s attention</a:t>
            </a:r>
          </a:p>
          <a:p>
            <a:pPr marL="285744" indent="-285744">
              <a:buFont typeface="Arial" charset="0"/>
              <a:buChar char="•"/>
            </a:pPr>
            <a:r>
              <a:rPr lang="en-US"/>
              <a:t>Create a visual hierachy of elements to lead yoru audience through the information in the way you want them to process it</a:t>
            </a:r>
          </a:p>
        </p:txBody>
      </p:sp>
      <p:sp>
        <p:nvSpPr>
          <p:cNvPr id="7" name="TextBox 6"/>
          <p:cNvSpPr txBox="1"/>
          <p:nvPr/>
        </p:nvSpPr>
        <p:spPr>
          <a:xfrm>
            <a:off x="414339" y="5748363"/>
            <a:ext cx="7229477" cy="261610"/>
          </a:xfrm>
          <a:prstGeom prst="rect">
            <a:avLst/>
          </a:prstGeom>
          <a:noFill/>
        </p:spPr>
        <p:txBody>
          <a:bodyPr wrap="square" rtlCol="0">
            <a:spAutoFit/>
          </a:bodyPr>
          <a:lstStyle/>
          <a:p>
            <a:r>
              <a:rPr lang="en-US" sz="1100"/>
              <a:t>* </a:t>
            </a:r>
            <a:r>
              <a:rPr lang="en-US" sz="1100" dirty="0">
                <a:hlinkClick r:id="rId4"/>
              </a:rPr>
              <a:t>https://</a:t>
            </a:r>
            <a:r>
              <a:rPr lang="en-US" sz="1100" dirty="0" err="1">
                <a:hlinkClick r:id="rId4"/>
              </a:rPr>
              <a:t>www.perceptualedge.com</a:t>
            </a:r>
            <a:r>
              <a:rPr lang="en-US" sz="1100" dirty="0">
                <a:hlinkClick r:id="rId4"/>
              </a:rPr>
              <a:t>/articles/</a:t>
            </a:r>
            <a:r>
              <a:rPr lang="en-US" sz="1100" dirty="0" err="1">
                <a:hlinkClick r:id="rId4"/>
              </a:rPr>
              <a:t>ie</a:t>
            </a:r>
            <a:r>
              <a:rPr lang="en-US" sz="1100" dirty="0">
                <a:hlinkClick r:id="rId4"/>
              </a:rPr>
              <a:t>/</a:t>
            </a:r>
            <a:r>
              <a:rPr lang="en-US" sz="1100" dirty="0" err="1">
                <a:hlinkClick r:id="rId4"/>
              </a:rPr>
              <a:t>visual_perception.pdf</a:t>
            </a:r>
            <a:r>
              <a:rPr lang="en-US" sz="1100" dirty="0" err="1"/>
              <a:t>, </a:t>
            </a:r>
            <a:r>
              <a:rPr lang="en-US" sz="1100"/>
              <a:t>accesed, 2016-06-20</a:t>
            </a:r>
          </a:p>
        </p:txBody>
      </p:sp>
    </p:spTree>
    <p:extLst>
      <p:ext uri="{BB962C8B-B14F-4D97-AF65-F5344CB8AC3E}">
        <p14:creationId xmlns:p14="http://schemas.microsoft.com/office/powerpoint/2010/main" val="4199618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Encodings</a:t>
            </a:r>
          </a:p>
        </p:txBody>
      </p:sp>
      <p:pic>
        <p:nvPicPr>
          <p:cNvPr id="5" name="Content Placeholder 4" descr="Screen Shot 2016-06-20 at 12.16.18 PM (2).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2232839" y="1616586"/>
            <a:ext cx="4868335" cy="4393387"/>
          </a:xfrm>
        </p:spPr>
      </p:pic>
      <p:sp>
        <p:nvSpPr>
          <p:cNvPr id="4" name="Slide Number Placeholder 3"/>
          <p:cNvSpPr>
            <a:spLocks noGrp="1"/>
          </p:cNvSpPr>
          <p:nvPr>
            <p:ph type="sldNum" sz="quarter" idx="12"/>
          </p:nvPr>
        </p:nvSpPr>
        <p:spPr/>
        <p:txBody>
          <a:bodyPr/>
          <a:lstStyle/>
          <a:p>
            <a:fld id="{B865C6C0-BAA3-C04F-B318-568435D2B337}" type="slidenum">
              <a:rPr lang="en-US" smtClean="0"/>
              <a:pPr/>
              <a:t>27</a:t>
            </a:fld>
            <a:endParaRPr lang="en-US" dirty="0"/>
          </a:p>
        </p:txBody>
      </p:sp>
      <p:sp>
        <p:nvSpPr>
          <p:cNvPr id="6" name="TextBox 5"/>
          <p:cNvSpPr txBox="1"/>
          <p:nvPr/>
        </p:nvSpPr>
        <p:spPr>
          <a:xfrm>
            <a:off x="414339" y="5854692"/>
            <a:ext cx="7229477" cy="261610"/>
          </a:xfrm>
          <a:prstGeom prst="rect">
            <a:avLst/>
          </a:prstGeom>
          <a:noFill/>
        </p:spPr>
        <p:txBody>
          <a:bodyPr wrap="square" rtlCol="0">
            <a:spAutoFit/>
          </a:bodyPr>
          <a:lstStyle/>
          <a:p>
            <a:r>
              <a:rPr lang="en-US" sz="1100" dirty="0"/>
              <a:t>* </a:t>
            </a:r>
            <a:r>
              <a:rPr lang="en-US" sz="1100" dirty="0">
                <a:hlinkClick r:id="rId4"/>
              </a:rPr>
              <a:t>http://complexdiagrams.com/properties</a:t>
            </a:r>
            <a:r>
              <a:rPr lang="en-US" sz="1100" dirty="0"/>
              <a:t> ,  </a:t>
            </a:r>
            <a:r>
              <a:rPr lang="en-US" sz="1100" dirty="0" err="1"/>
              <a:t>accesed</a:t>
            </a:r>
            <a:r>
              <a:rPr lang="en-US" sz="1100" dirty="0"/>
              <a:t>, 2017-11-16</a:t>
            </a:r>
          </a:p>
        </p:txBody>
      </p:sp>
    </p:spTree>
    <p:extLst>
      <p:ext uri="{BB962C8B-B14F-4D97-AF65-F5344CB8AC3E}">
        <p14:creationId xmlns:p14="http://schemas.microsoft.com/office/powerpoint/2010/main" val="236094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an appropriate display</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28</a:t>
            </a:fld>
            <a:endParaRPr lang="en-US" dirty="0"/>
          </a:p>
        </p:txBody>
      </p:sp>
      <p:sp>
        <p:nvSpPr>
          <p:cNvPr id="6" name="TextBox 5"/>
          <p:cNvSpPr txBox="1"/>
          <p:nvPr/>
        </p:nvSpPr>
        <p:spPr>
          <a:xfrm>
            <a:off x="414339" y="5748363"/>
            <a:ext cx="7229477" cy="261610"/>
          </a:xfrm>
          <a:prstGeom prst="rect">
            <a:avLst/>
          </a:prstGeom>
          <a:noFill/>
        </p:spPr>
        <p:txBody>
          <a:bodyPr wrap="square" rtlCol="0">
            <a:spAutoFit/>
          </a:bodyPr>
          <a:lstStyle/>
          <a:p>
            <a:r>
              <a:rPr lang="en-US" sz="1100" dirty="0"/>
              <a:t>* </a:t>
            </a:r>
            <a:r>
              <a:rPr lang="en-US" sz="1100" dirty="0">
                <a:hlinkClick r:id="rId3"/>
              </a:rPr>
              <a:t>http://extremepresentation.typepad.com/blog/2006/09/choosing_a_good.html</a:t>
            </a:r>
            <a:r>
              <a:rPr lang="en-US" sz="1100" dirty="0"/>
              <a:t>,  </a:t>
            </a:r>
            <a:r>
              <a:rPr lang="en-US" sz="1100" dirty="0" err="1"/>
              <a:t>accesed</a:t>
            </a:r>
            <a:r>
              <a:rPr lang="en-US" sz="1100" dirty="0"/>
              <a:t>, 2016-06-20</a:t>
            </a:r>
          </a:p>
        </p:txBody>
      </p:sp>
      <p:pic>
        <p:nvPicPr>
          <p:cNvPr id="5" name="Picture 4"/>
          <p:cNvPicPr>
            <a:picLocks noChangeAspect="1"/>
          </p:cNvPicPr>
          <p:nvPr/>
        </p:nvPicPr>
        <p:blipFill>
          <a:blip r:embed="rId4"/>
          <a:stretch>
            <a:fillRect/>
          </a:stretch>
        </p:blipFill>
        <p:spPr>
          <a:xfrm>
            <a:off x="1138780" y="1602559"/>
            <a:ext cx="5139472" cy="4064855"/>
          </a:xfrm>
          <a:prstGeom prst="rect">
            <a:avLst/>
          </a:prstGeom>
        </p:spPr>
      </p:pic>
    </p:spTree>
    <p:extLst>
      <p:ext uri="{BB962C8B-B14F-4D97-AF65-F5344CB8AC3E}">
        <p14:creationId xmlns:p14="http://schemas.microsoft.com/office/powerpoint/2010/main" val="70323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29</a:t>
            </a:fld>
            <a:endParaRPr lang="en-US" dirty="0"/>
          </a:p>
        </p:txBody>
      </p:sp>
    </p:spTree>
    <p:extLst>
      <p:ext uri="{BB962C8B-B14F-4D97-AF65-F5344CB8AC3E}">
        <p14:creationId xmlns:p14="http://schemas.microsoft.com/office/powerpoint/2010/main" val="990484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importance of Data Visualization | Anscombe’s Quartet*</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a:t>
            </a:fld>
            <a:endParaRPr lang="en-US" dirty="0"/>
          </a:p>
        </p:txBody>
      </p:sp>
      <p:sp>
        <p:nvSpPr>
          <p:cNvPr id="5" name="TextBox 4"/>
          <p:cNvSpPr txBox="1"/>
          <p:nvPr/>
        </p:nvSpPr>
        <p:spPr>
          <a:xfrm>
            <a:off x="216188" y="2256165"/>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500" y="1695866"/>
            <a:ext cx="8563000" cy="3730971"/>
          </a:xfrm>
          <a:prstGeom prst="rect">
            <a:avLst/>
          </a:prstGeom>
        </p:spPr>
      </p:pic>
      <p:sp>
        <p:nvSpPr>
          <p:cNvPr id="3" name="TextBox 2"/>
          <p:cNvSpPr txBox="1"/>
          <p:nvPr/>
        </p:nvSpPr>
        <p:spPr>
          <a:xfrm>
            <a:off x="308519" y="5753097"/>
            <a:ext cx="6818244" cy="276999"/>
          </a:xfrm>
          <a:prstGeom prst="rect">
            <a:avLst/>
          </a:prstGeom>
          <a:noFill/>
        </p:spPr>
        <p:txBody>
          <a:bodyPr wrap="square" rtlCol="0">
            <a:spAutoFit/>
          </a:bodyPr>
          <a:lstStyle/>
          <a:p>
            <a:r>
              <a:rPr lang="en-US" sz="1200"/>
              <a:t>* </a:t>
            </a:r>
            <a:r>
              <a:rPr lang="en-US" sz="1200" dirty="0">
                <a:hlinkClick r:id="rId4"/>
              </a:rPr>
              <a:t>http://</a:t>
            </a:r>
            <a:r>
              <a:rPr lang="en-US" sz="1200" dirty="0" err="1">
                <a:hlinkClick r:id="rId4"/>
              </a:rPr>
              <a:t>cs.wheatonma.edu</a:t>
            </a:r>
            <a:r>
              <a:rPr lang="en-US" sz="1200" dirty="0">
                <a:hlinkClick r:id="rId4"/>
              </a:rPr>
              <a:t>/</a:t>
            </a:r>
            <a:r>
              <a:rPr lang="en-US" sz="1200" dirty="0" err="1">
                <a:hlinkClick r:id="rId4"/>
              </a:rPr>
              <a:t>mgousie</a:t>
            </a:r>
            <a:r>
              <a:rPr lang="en-US" sz="1200" dirty="0">
                <a:hlinkClick r:id="rId4"/>
              </a:rPr>
              <a:t>/comp401/</a:t>
            </a:r>
            <a:r>
              <a:rPr lang="en-US" sz="1200" dirty="0" err="1">
                <a:hlinkClick r:id="rId4"/>
              </a:rPr>
              <a:t>anscombe_table.jpg</a:t>
            </a:r>
            <a:r>
              <a:rPr lang="en-US" sz="1200" dirty="0" err="1"/>
              <a:t>, accessed 2016-06-20</a:t>
            </a:r>
            <a:endParaRPr lang="en-US" sz="1200"/>
          </a:p>
        </p:txBody>
      </p:sp>
    </p:spTree>
    <p:extLst>
      <p:ext uri="{BB962C8B-B14F-4D97-AF65-F5344CB8AC3E}">
        <p14:creationId xmlns:p14="http://schemas.microsoft.com/office/powerpoint/2010/main" val="116152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BB83-D7A4-B04D-9220-5693582B2ACB}"/>
              </a:ext>
            </a:extLst>
          </p:cNvPr>
          <p:cNvSpPr>
            <a:spLocks noGrp="1"/>
          </p:cNvSpPr>
          <p:nvPr>
            <p:ph type="title"/>
          </p:nvPr>
        </p:nvSpPr>
        <p:spPr/>
        <p:txBody>
          <a:bodyPr/>
          <a:lstStyle/>
          <a:p>
            <a:r>
              <a:rPr lang="en-US" dirty="0"/>
              <a:t>Intro to programming/scripting</a:t>
            </a:r>
          </a:p>
        </p:txBody>
      </p:sp>
      <p:sp>
        <p:nvSpPr>
          <p:cNvPr id="4" name="Content Placeholder 3">
            <a:extLst>
              <a:ext uri="{FF2B5EF4-FFF2-40B4-BE49-F238E27FC236}">
                <a16:creationId xmlns:a16="http://schemas.microsoft.com/office/drawing/2014/main" id="{130BFE2B-A098-1647-95CB-D3C49D97D1F0}"/>
              </a:ext>
            </a:extLst>
          </p:cNvPr>
          <p:cNvSpPr>
            <a:spLocks noGrp="1"/>
          </p:cNvSpPr>
          <p:nvPr>
            <p:ph idx="1"/>
          </p:nvPr>
        </p:nvSpPr>
        <p:spPr/>
        <p:txBody>
          <a:bodyPr>
            <a:normAutofit fontScale="92500"/>
          </a:bodyPr>
          <a:lstStyle/>
          <a:p>
            <a:r>
              <a:rPr lang="en-US" dirty="0"/>
              <a:t>Programming Language – a set of instructions or commands that a computer can execute.</a:t>
            </a:r>
          </a:p>
          <a:p>
            <a:r>
              <a:rPr lang="en-US" dirty="0"/>
              <a:t>There are different flavors that focus on different things.</a:t>
            </a:r>
          </a:p>
          <a:p>
            <a:r>
              <a:rPr lang="en-US" dirty="0"/>
              <a:t>At the core, they all do the same things.</a:t>
            </a:r>
          </a:p>
          <a:p>
            <a:pPr lvl="1"/>
            <a:r>
              <a:rPr lang="en-US" dirty="0"/>
              <a:t>Read/store/write data (including other kinds of output</a:t>
            </a:r>
          </a:p>
          <a:p>
            <a:pPr lvl="1"/>
            <a:r>
              <a:rPr lang="en-US" dirty="0"/>
              <a:t>Math</a:t>
            </a:r>
          </a:p>
          <a:p>
            <a:pPr lvl="1"/>
            <a:r>
              <a:rPr lang="en-US" dirty="0"/>
              <a:t>Logic (including conditional statements)</a:t>
            </a:r>
          </a:p>
          <a:p>
            <a:pPr lvl="1"/>
            <a:r>
              <a:rPr lang="en-US" dirty="0"/>
              <a:t>Repeat commands (looping)</a:t>
            </a:r>
          </a:p>
        </p:txBody>
      </p:sp>
      <p:sp>
        <p:nvSpPr>
          <p:cNvPr id="3" name="Slide Number Placeholder 2">
            <a:extLst>
              <a:ext uri="{FF2B5EF4-FFF2-40B4-BE49-F238E27FC236}">
                <a16:creationId xmlns:a16="http://schemas.microsoft.com/office/drawing/2014/main" id="{A2FDA111-E788-E143-B7FD-ABC7E12F5413}"/>
              </a:ext>
            </a:extLst>
          </p:cNvPr>
          <p:cNvSpPr>
            <a:spLocks noGrp="1"/>
          </p:cNvSpPr>
          <p:nvPr>
            <p:ph type="sldNum" sz="quarter" idx="12"/>
          </p:nvPr>
        </p:nvSpPr>
        <p:spPr/>
        <p:txBody>
          <a:bodyPr/>
          <a:lstStyle/>
          <a:p>
            <a:fld id="{B865C6C0-BAA3-C04F-B318-568435D2B337}" type="slidenum">
              <a:rPr lang="en-US" smtClean="0"/>
              <a:pPr/>
              <a:t>30</a:t>
            </a:fld>
            <a:endParaRPr lang="en-US" dirty="0"/>
          </a:p>
        </p:txBody>
      </p:sp>
    </p:spTree>
    <p:extLst>
      <p:ext uri="{BB962C8B-B14F-4D97-AF65-F5344CB8AC3E}">
        <p14:creationId xmlns:p14="http://schemas.microsoft.com/office/powerpoint/2010/main" val="425380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60B4-1521-3641-A9E2-178C68B018A0}"/>
              </a:ext>
            </a:extLst>
          </p:cNvPr>
          <p:cNvSpPr>
            <a:spLocks noGrp="1"/>
          </p:cNvSpPr>
          <p:nvPr>
            <p:ph type="title"/>
          </p:nvPr>
        </p:nvSpPr>
        <p:spPr/>
        <p:txBody>
          <a:bodyPr/>
          <a:lstStyle/>
          <a:p>
            <a:r>
              <a:rPr lang="en-US" dirty="0"/>
              <a:t>Intro to R</a:t>
            </a:r>
          </a:p>
        </p:txBody>
      </p:sp>
      <p:sp>
        <p:nvSpPr>
          <p:cNvPr id="3" name="Content Placeholder 2">
            <a:extLst>
              <a:ext uri="{FF2B5EF4-FFF2-40B4-BE49-F238E27FC236}">
                <a16:creationId xmlns:a16="http://schemas.microsoft.com/office/drawing/2014/main" id="{90179EA6-1C06-CC4A-BB98-80B627265CC2}"/>
              </a:ext>
            </a:extLst>
          </p:cNvPr>
          <p:cNvSpPr>
            <a:spLocks noGrp="1"/>
          </p:cNvSpPr>
          <p:nvPr>
            <p:ph idx="1"/>
          </p:nvPr>
        </p:nvSpPr>
        <p:spPr/>
        <p:txBody>
          <a:bodyPr>
            <a:normAutofit fontScale="85000" lnSpcReduction="20000"/>
          </a:bodyPr>
          <a:lstStyle/>
          <a:p>
            <a:r>
              <a:rPr lang="en-US" dirty="0"/>
              <a:t>R released for the first time in 1995</a:t>
            </a:r>
          </a:p>
          <a:p>
            <a:pPr lvl="1"/>
            <a:r>
              <a:rPr lang="en-US" dirty="0"/>
              <a:t>based off the S programming language</a:t>
            </a:r>
          </a:p>
          <a:p>
            <a:r>
              <a:rPr lang="en-US" dirty="0"/>
              <a:t>Built specifically for statistics and data visualization</a:t>
            </a:r>
          </a:p>
          <a:p>
            <a:r>
              <a:rPr lang="en-US" dirty="0"/>
              <a:t>Benefits</a:t>
            </a:r>
          </a:p>
          <a:p>
            <a:pPr lvl="1"/>
            <a:r>
              <a:rPr lang="en-US" dirty="0"/>
              <a:t>Extensible by user-contributed packages</a:t>
            </a:r>
          </a:p>
          <a:p>
            <a:pPr lvl="1"/>
            <a:r>
              <a:rPr lang="en-US" dirty="0"/>
              <a:t>Native matrix operations</a:t>
            </a:r>
          </a:p>
          <a:p>
            <a:pPr lvl="1"/>
            <a:r>
              <a:rPr lang="en-US" dirty="0"/>
              <a:t>Flexible data types</a:t>
            </a:r>
          </a:p>
          <a:p>
            <a:r>
              <a:rPr lang="en-US" dirty="0"/>
              <a:t>Cons</a:t>
            </a:r>
          </a:p>
          <a:p>
            <a:pPr lvl="1"/>
            <a:r>
              <a:rPr lang="en-US" dirty="0"/>
              <a:t>Syntax is a little weird</a:t>
            </a:r>
          </a:p>
          <a:p>
            <a:pPr lvl="1"/>
            <a:r>
              <a:rPr lang="en-US" dirty="0"/>
              <a:t>Lots of packages!?!?</a:t>
            </a:r>
          </a:p>
          <a:p>
            <a:pPr lvl="1"/>
            <a:r>
              <a:rPr lang="en-US" dirty="0"/>
              <a:t>Flexible data types</a:t>
            </a:r>
          </a:p>
        </p:txBody>
      </p:sp>
      <p:sp>
        <p:nvSpPr>
          <p:cNvPr id="4" name="Slide Number Placeholder 3">
            <a:extLst>
              <a:ext uri="{FF2B5EF4-FFF2-40B4-BE49-F238E27FC236}">
                <a16:creationId xmlns:a16="http://schemas.microsoft.com/office/drawing/2014/main" id="{B3A25B76-52C6-A64B-AA03-97ECCCA419C5}"/>
              </a:ext>
            </a:extLst>
          </p:cNvPr>
          <p:cNvSpPr>
            <a:spLocks noGrp="1"/>
          </p:cNvSpPr>
          <p:nvPr>
            <p:ph type="sldNum" sz="quarter" idx="12"/>
          </p:nvPr>
        </p:nvSpPr>
        <p:spPr/>
        <p:txBody>
          <a:bodyPr/>
          <a:lstStyle/>
          <a:p>
            <a:fld id="{B865C6C0-BAA3-C04F-B318-568435D2B337}" type="slidenum">
              <a:rPr lang="en-US" smtClean="0"/>
              <a:pPr/>
              <a:t>31</a:t>
            </a:fld>
            <a:endParaRPr lang="en-US" dirty="0"/>
          </a:p>
        </p:txBody>
      </p:sp>
    </p:spTree>
    <p:extLst>
      <p:ext uri="{BB962C8B-B14F-4D97-AF65-F5344CB8AC3E}">
        <p14:creationId xmlns:p14="http://schemas.microsoft.com/office/powerpoint/2010/main" val="103671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Anscombe’s</a:t>
            </a:r>
            <a:r>
              <a:rPr lang="en-US" dirty="0"/>
              <a:t> Quartet |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1634505" y="1670837"/>
            <a:ext cx="5244760" cy="3966387"/>
          </a:xfrm>
          <a:prstGeom prst="rect">
            <a:avLst/>
          </a:prstGeom>
        </p:spPr>
      </p:pic>
      <p:sp>
        <p:nvSpPr>
          <p:cNvPr id="7" name="TextBox 6"/>
          <p:cNvSpPr txBox="1"/>
          <p:nvPr/>
        </p:nvSpPr>
        <p:spPr>
          <a:xfrm>
            <a:off x="457202" y="5719789"/>
            <a:ext cx="4933507" cy="276999"/>
          </a:xfrm>
          <a:prstGeom prst="rect">
            <a:avLst/>
          </a:prstGeom>
          <a:noFill/>
        </p:spPr>
        <p:txBody>
          <a:bodyPr wrap="square" rtlCol="0">
            <a:spAutoFit/>
          </a:bodyPr>
          <a:lstStyle/>
          <a:p>
            <a:r>
              <a:rPr lang="en-US" sz="1200"/>
              <a:t>* </a:t>
            </a:r>
            <a:r>
              <a:rPr lang="en-US" sz="1200">
                <a:hlinkClick r:id="rId4"/>
              </a:rPr>
              <a:t>https://en.wikipedia.org/wiki/Frank_Anscombe</a:t>
            </a:r>
            <a:r>
              <a:rPr lang="en-US" sz="1200"/>
              <a:t>, accessed 2016-06-20</a:t>
            </a:r>
          </a:p>
        </p:txBody>
      </p:sp>
    </p:spTree>
    <p:extLst>
      <p:ext uri="{BB962C8B-B14F-4D97-AF65-F5344CB8AC3E}">
        <p14:creationId xmlns:p14="http://schemas.microsoft.com/office/powerpoint/2010/main" val="56586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6612-BD0D-7440-8299-C238DEE9CA09}"/>
              </a:ext>
            </a:extLst>
          </p:cNvPr>
          <p:cNvSpPr>
            <a:spLocks noGrp="1"/>
          </p:cNvSpPr>
          <p:nvPr>
            <p:ph type="title"/>
          </p:nvPr>
        </p:nvSpPr>
        <p:spPr/>
        <p:txBody>
          <a:bodyPr/>
          <a:lstStyle/>
          <a:p>
            <a:r>
              <a:rPr lang="en-US" dirty="0" err="1"/>
              <a:t>Datasaurus</a:t>
            </a:r>
            <a:r>
              <a:rPr lang="en-US" dirty="0"/>
              <a:t> Dozen</a:t>
            </a:r>
          </a:p>
        </p:txBody>
      </p:sp>
      <p:sp>
        <p:nvSpPr>
          <p:cNvPr id="3" name="Slide Number Placeholder 2">
            <a:extLst>
              <a:ext uri="{FF2B5EF4-FFF2-40B4-BE49-F238E27FC236}">
                <a16:creationId xmlns:a16="http://schemas.microsoft.com/office/drawing/2014/main" id="{C7DB7C0E-7F54-924A-81B0-0D41F449EECE}"/>
              </a:ext>
            </a:extLst>
          </p:cNvPr>
          <p:cNvSpPr>
            <a:spLocks noGrp="1"/>
          </p:cNvSpPr>
          <p:nvPr>
            <p:ph type="sldNum" sz="quarter" idx="12"/>
          </p:nvPr>
        </p:nvSpPr>
        <p:spPr/>
        <p:txBody>
          <a:bodyPr/>
          <a:lstStyle/>
          <a:p>
            <a:fld id="{B865C6C0-BAA3-C04F-B318-568435D2B337}" type="slidenum">
              <a:rPr lang="en-US" smtClean="0"/>
              <a:pPr/>
              <a:t>5</a:t>
            </a:fld>
            <a:endParaRPr lang="en-US" dirty="0"/>
          </a:p>
        </p:txBody>
      </p:sp>
      <p:pic>
        <p:nvPicPr>
          <p:cNvPr id="4" name="Picture 3">
            <a:extLst>
              <a:ext uri="{FF2B5EF4-FFF2-40B4-BE49-F238E27FC236}">
                <a16:creationId xmlns:a16="http://schemas.microsoft.com/office/drawing/2014/main" id="{58769A65-B85E-8E4D-AD7E-57F61EC27628}"/>
              </a:ext>
            </a:extLst>
          </p:cNvPr>
          <p:cNvPicPr>
            <a:picLocks noChangeAspect="1"/>
          </p:cNvPicPr>
          <p:nvPr/>
        </p:nvPicPr>
        <p:blipFill>
          <a:blip r:embed="rId2"/>
          <a:stretch>
            <a:fillRect/>
          </a:stretch>
        </p:blipFill>
        <p:spPr>
          <a:xfrm>
            <a:off x="1775638" y="1627799"/>
            <a:ext cx="5559203" cy="4155133"/>
          </a:xfrm>
          <a:prstGeom prst="rect">
            <a:avLst/>
          </a:prstGeom>
        </p:spPr>
      </p:pic>
      <p:sp>
        <p:nvSpPr>
          <p:cNvPr id="5" name="TextBox 4">
            <a:extLst>
              <a:ext uri="{FF2B5EF4-FFF2-40B4-BE49-F238E27FC236}">
                <a16:creationId xmlns:a16="http://schemas.microsoft.com/office/drawing/2014/main" id="{C4C6DC01-A7F4-884A-8191-E843DE991844}"/>
              </a:ext>
            </a:extLst>
          </p:cNvPr>
          <p:cNvSpPr txBox="1"/>
          <p:nvPr/>
        </p:nvSpPr>
        <p:spPr>
          <a:xfrm>
            <a:off x="2" y="5761864"/>
            <a:ext cx="4146699" cy="307777"/>
          </a:xfrm>
          <a:prstGeom prst="rect">
            <a:avLst/>
          </a:prstGeom>
          <a:noFill/>
        </p:spPr>
        <p:txBody>
          <a:bodyPr wrap="square" rtlCol="0">
            <a:spAutoFit/>
          </a:bodyPr>
          <a:lstStyle/>
          <a:p>
            <a:r>
              <a:rPr lang="en-US" sz="1400" dirty="0"/>
              <a:t>Credit: Alberto Cairo, data downloadable </a:t>
            </a:r>
            <a:r>
              <a:rPr lang="en-US" sz="1400" dirty="0">
                <a:hlinkClick r:id="rId3"/>
              </a:rPr>
              <a:t>here</a:t>
            </a:r>
            <a:endParaRPr lang="en-US" sz="1400" dirty="0"/>
          </a:p>
        </p:txBody>
      </p:sp>
    </p:spTree>
    <p:extLst>
      <p:ext uri="{BB962C8B-B14F-4D97-AF65-F5344CB8AC3E}">
        <p14:creationId xmlns:p14="http://schemas.microsoft.com/office/powerpoint/2010/main" val="83094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6</a:t>
            </a:fld>
            <a:endParaRPr lang="en-US" dirty="0"/>
          </a:p>
        </p:txBody>
      </p:sp>
      <p:pic>
        <p:nvPicPr>
          <p:cNvPr id="6" name="Picture 5"/>
          <p:cNvPicPr>
            <a:picLocks noChangeAspect="1"/>
          </p:cNvPicPr>
          <p:nvPr/>
        </p:nvPicPr>
        <p:blipFill>
          <a:blip r:embed="rId3"/>
          <a:stretch>
            <a:fillRect/>
          </a:stretch>
        </p:blipFill>
        <p:spPr>
          <a:xfrm>
            <a:off x="255184" y="1552070"/>
            <a:ext cx="5528931" cy="4020403"/>
          </a:xfrm>
          <a:prstGeom prst="rect">
            <a:avLst/>
          </a:prstGeom>
        </p:spPr>
      </p:pic>
      <p:sp>
        <p:nvSpPr>
          <p:cNvPr id="7" name="TextBox 6"/>
          <p:cNvSpPr txBox="1"/>
          <p:nvPr/>
        </p:nvSpPr>
        <p:spPr>
          <a:xfrm>
            <a:off x="6018028" y="1701212"/>
            <a:ext cx="2892056" cy="1754326"/>
          </a:xfrm>
          <a:prstGeom prst="rect">
            <a:avLst/>
          </a:prstGeom>
          <a:noFill/>
        </p:spPr>
        <p:txBody>
          <a:bodyPr wrap="square" rtlCol="0">
            <a:spAutoFit/>
          </a:bodyPr>
          <a:lstStyle/>
          <a:p>
            <a:r>
              <a:rPr lang="en-US" dirty="0"/>
              <a:t>William </a:t>
            </a:r>
            <a:r>
              <a:rPr lang="en-US" dirty="0" err="1"/>
              <a:t>Playfair</a:t>
            </a:r>
            <a:r>
              <a:rPr lang="en-US" dirty="0"/>
              <a:t>: credited for inventing</a:t>
            </a:r>
          </a:p>
          <a:p>
            <a:pPr marL="171446" indent="-171446">
              <a:buFont typeface="Arial"/>
              <a:buChar char="•"/>
            </a:pPr>
            <a:r>
              <a:rPr lang="en-US" dirty="0"/>
              <a:t>Line chart</a:t>
            </a:r>
          </a:p>
          <a:p>
            <a:pPr marL="171446" indent="-171446">
              <a:buFont typeface="Arial"/>
              <a:buChar char="•"/>
            </a:pPr>
            <a:r>
              <a:rPr lang="en-US" dirty="0"/>
              <a:t>Area chart</a:t>
            </a:r>
          </a:p>
          <a:p>
            <a:pPr marL="171446" indent="-171446">
              <a:buFont typeface="Arial"/>
              <a:buChar char="•"/>
            </a:pPr>
            <a:r>
              <a:rPr lang="en-US" dirty="0"/>
              <a:t>Bar Chart</a:t>
            </a:r>
          </a:p>
          <a:p>
            <a:pPr marL="171446" indent="-171446">
              <a:buFont typeface="Arial"/>
              <a:buChar char="•"/>
            </a:pPr>
            <a:r>
              <a:rPr lang="en-US" dirty="0"/>
              <a:t>Pie Chart</a:t>
            </a:r>
          </a:p>
        </p:txBody>
      </p:sp>
      <p:sp>
        <p:nvSpPr>
          <p:cNvPr id="8" name="TextBox 7"/>
          <p:cNvSpPr txBox="1"/>
          <p:nvPr/>
        </p:nvSpPr>
        <p:spPr>
          <a:xfrm>
            <a:off x="5911343" y="3785176"/>
            <a:ext cx="3051544" cy="2031325"/>
          </a:xfrm>
          <a:prstGeom prst="rect">
            <a:avLst/>
          </a:prstGeom>
          <a:noFill/>
        </p:spPr>
        <p:txBody>
          <a:bodyPr wrap="square" rtlCol="0">
            <a:spAutoFit/>
          </a:bodyPr>
          <a:lstStyle/>
          <a:p>
            <a:r>
              <a:rPr lang="en-US" dirty="0"/>
              <a:t>Most elements used in contemporary visualizations are shown here:</a:t>
            </a:r>
          </a:p>
          <a:p>
            <a:pPr marL="285744" indent="-285744">
              <a:buFont typeface="Arial" charset="0"/>
              <a:buChar char="•"/>
            </a:pPr>
            <a:r>
              <a:rPr lang="en-US" dirty="0"/>
              <a:t>Axis</a:t>
            </a:r>
          </a:p>
          <a:p>
            <a:pPr marL="285744" indent="-285744">
              <a:buFont typeface="Arial" charset="0"/>
              <a:buChar char="•"/>
            </a:pPr>
            <a:r>
              <a:rPr lang="en-US" dirty="0"/>
              <a:t>Use of color</a:t>
            </a:r>
          </a:p>
          <a:p>
            <a:pPr marL="285744" indent="-285744">
              <a:buFont typeface="Arial" charset="0"/>
              <a:buChar char="•"/>
            </a:pPr>
            <a:r>
              <a:rPr lang="en-US" dirty="0"/>
              <a:t>Gridlines</a:t>
            </a:r>
          </a:p>
          <a:p>
            <a:pPr marL="285744" indent="-285744">
              <a:buFont typeface="Arial" charset="0"/>
              <a:buChar char="•"/>
            </a:pPr>
            <a:r>
              <a:rPr lang="en-US" dirty="0"/>
              <a:t>Label</a:t>
            </a:r>
            <a:endParaRPr lang="en-US"/>
          </a:p>
        </p:txBody>
      </p:sp>
    </p:spTree>
    <p:extLst>
      <p:ext uri="{BB962C8B-B14F-4D97-AF65-F5344CB8AC3E}">
        <p14:creationId xmlns:p14="http://schemas.microsoft.com/office/powerpoint/2010/main" val="248206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Data Visualization (cont’d)</a:t>
            </a:r>
            <a:endParaRPr lang="en-US"/>
          </a:p>
        </p:txBody>
      </p:sp>
      <p:sp>
        <p:nvSpPr>
          <p:cNvPr id="3" name="Content Placeholder 2"/>
          <p:cNvSpPr>
            <a:spLocks noGrp="1"/>
          </p:cNvSpPr>
          <p:nvPr>
            <p:ph idx="1"/>
          </p:nvPr>
        </p:nvSpPr>
        <p:spPr>
          <a:xfrm>
            <a:off x="457200" y="1654897"/>
            <a:ext cx="3926264" cy="4525963"/>
          </a:xfrm>
        </p:spPr>
        <p:txBody>
          <a:bodyPr/>
          <a:lstStyle/>
          <a:p>
            <a:r>
              <a:rPr lang="en-US"/>
              <a:t>Playfair (1786): a lack of data led to the the invention of the Bar Chart </a:t>
            </a:r>
          </a:p>
        </p:txBody>
      </p:sp>
      <p:sp>
        <p:nvSpPr>
          <p:cNvPr id="4" name="Slide Number Placeholder 3"/>
          <p:cNvSpPr>
            <a:spLocks noGrp="1"/>
          </p:cNvSpPr>
          <p:nvPr>
            <p:ph type="sldNum" sz="quarter" idx="12"/>
          </p:nvPr>
        </p:nvSpPr>
        <p:spPr/>
        <p:txBody>
          <a:bodyPr/>
          <a:lstStyle/>
          <a:p>
            <a:fld id="{B865C6C0-BAA3-C04F-B318-568435D2B337}" type="slidenum">
              <a:rPr lang="en-US" smtClean="0"/>
              <a:pPr/>
              <a:t>7</a:t>
            </a:fld>
            <a:endParaRPr lang="en-US" dirty="0"/>
          </a:p>
        </p:txBody>
      </p:sp>
      <p:pic>
        <p:nvPicPr>
          <p:cNvPr id="6" name="Picture 5"/>
          <p:cNvPicPr>
            <a:picLocks noChangeAspect="1"/>
          </p:cNvPicPr>
          <p:nvPr/>
        </p:nvPicPr>
        <p:blipFill>
          <a:blip r:embed="rId3"/>
          <a:stretch>
            <a:fillRect/>
          </a:stretch>
        </p:blipFill>
        <p:spPr>
          <a:xfrm>
            <a:off x="4572002" y="2102180"/>
            <a:ext cx="4462067" cy="2998509"/>
          </a:xfrm>
          <a:prstGeom prst="rect">
            <a:avLst/>
          </a:prstGeom>
        </p:spPr>
      </p:pic>
    </p:spTree>
    <p:extLst>
      <p:ext uri="{BB962C8B-B14F-4D97-AF65-F5344CB8AC3E}">
        <p14:creationId xmlns:p14="http://schemas.microsoft.com/office/powerpoint/2010/main" val="180496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1854 Broad Street cholera outbreak*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8</a:t>
            </a:fld>
            <a:endParaRPr lang="en-US" dirty="0"/>
          </a:p>
        </p:txBody>
      </p:sp>
      <p:pic>
        <p:nvPicPr>
          <p:cNvPr id="3" name="Picture 2"/>
          <p:cNvPicPr>
            <a:picLocks noChangeAspect="1"/>
          </p:cNvPicPr>
          <p:nvPr/>
        </p:nvPicPr>
        <p:blipFill>
          <a:blip r:embed="rId3"/>
          <a:stretch>
            <a:fillRect/>
          </a:stretch>
        </p:blipFill>
        <p:spPr>
          <a:xfrm>
            <a:off x="457202" y="1529428"/>
            <a:ext cx="4455043" cy="4153837"/>
          </a:xfrm>
          <a:prstGeom prst="rect">
            <a:avLst/>
          </a:prstGeom>
        </p:spPr>
      </p:pic>
      <p:sp>
        <p:nvSpPr>
          <p:cNvPr id="6" name="TextBox 5"/>
          <p:cNvSpPr txBox="1"/>
          <p:nvPr/>
        </p:nvSpPr>
        <p:spPr>
          <a:xfrm>
            <a:off x="5233386" y="1521678"/>
            <a:ext cx="3774559" cy="4247317"/>
          </a:xfrm>
          <a:prstGeom prst="rect">
            <a:avLst/>
          </a:prstGeom>
          <a:noFill/>
        </p:spPr>
        <p:txBody>
          <a:bodyPr wrap="square" rtlCol="0">
            <a:spAutoFit/>
          </a:bodyPr>
          <a:lstStyle/>
          <a:p>
            <a:pPr marL="285744" indent="-285744">
              <a:buFont typeface="Arial" charset="0"/>
              <a:buChar char="•"/>
            </a:pPr>
            <a:r>
              <a:rPr lang="en-US" dirty="0"/>
              <a:t>On 31 August 1854, a major outbreak of cholera occurred in Soho (London, England)</a:t>
            </a:r>
          </a:p>
          <a:p>
            <a:pPr marL="742932" lvl="1" indent="-285744">
              <a:buFont typeface="Arial" charset="0"/>
              <a:buChar char="•"/>
            </a:pPr>
            <a:r>
              <a:rPr lang="en-US" dirty="0"/>
              <a:t>By the end of the outbreak, 616 people had died</a:t>
            </a:r>
          </a:p>
          <a:p>
            <a:pPr marL="285744" indent="-285744">
              <a:buFont typeface="Arial" charset="0"/>
              <a:buChar char="•"/>
            </a:pPr>
            <a:r>
              <a:rPr lang="en-US" dirty="0"/>
              <a:t>John Snow (physician) was skeptical of dominant theory that the disease was </a:t>
            </a:r>
            <a:r>
              <a:rPr lang="en-US" dirty="0" err="1"/>
              <a:t>airbourne</a:t>
            </a:r>
            <a:endParaRPr lang="en-US" dirty="0"/>
          </a:p>
          <a:p>
            <a:pPr marL="742932" lvl="1" indent="-285744">
              <a:buFont typeface="Arial" charset="0"/>
              <a:buChar char="•"/>
            </a:pPr>
            <a:r>
              <a:rPr lang="en-US" dirty="0"/>
              <a:t>Plotted locations of cholera cases</a:t>
            </a:r>
          </a:p>
          <a:p>
            <a:pPr marL="742932" lvl="1" indent="-285744">
              <a:buFont typeface="Arial" charset="0"/>
              <a:buChar char="•"/>
            </a:pPr>
            <a:r>
              <a:rPr lang="en-US" dirty="0"/>
              <a:t>Central to the (scatter) plot was a public water pump (the source of the spread of the disease)</a:t>
            </a:r>
          </a:p>
          <a:p>
            <a:pPr marL="285744" indent="-285744">
              <a:buFont typeface="Arial" charset="0"/>
              <a:buChar char="•"/>
            </a:pPr>
            <a:endParaRPr lang="en-US" dirty="0"/>
          </a:p>
        </p:txBody>
      </p:sp>
      <p:sp>
        <p:nvSpPr>
          <p:cNvPr id="7" name="TextBox 6"/>
          <p:cNvSpPr txBox="1"/>
          <p:nvPr/>
        </p:nvSpPr>
        <p:spPr>
          <a:xfrm>
            <a:off x="414339" y="5748363"/>
            <a:ext cx="5972175" cy="261610"/>
          </a:xfrm>
          <a:prstGeom prst="rect">
            <a:avLst/>
          </a:prstGeom>
          <a:noFill/>
        </p:spPr>
        <p:txBody>
          <a:bodyPr wrap="square" rtlCol="0">
            <a:spAutoFit/>
          </a:bodyPr>
          <a:lstStyle/>
          <a:p>
            <a:r>
              <a:rPr lang="en-US" sz="1100" dirty="0"/>
              <a:t>* </a:t>
            </a:r>
            <a:r>
              <a:rPr lang="en-US" sz="1100" dirty="0">
                <a:hlinkClick r:id="rId4"/>
              </a:rPr>
              <a:t>https://en.wikipedia.org/wiki/1854_Broad_Street_cholera_outbreak</a:t>
            </a:r>
            <a:r>
              <a:rPr lang="en-US" sz="1100" dirty="0"/>
              <a:t>, </a:t>
            </a:r>
            <a:r>
              <a:rPr lang="en-US" sz="1100" dirty="0" err="1"/>
              <a:t>accesed</a:t>
            </a:r>
            <a:r>
              <a:rPr lang="en-US" sz="1100" dirty="0"/>
              <a:t>, 2016-06-20</a:t>
            </a:r>
          </a:p>
        </p:txBody>
      </p:sp>
      <p:sp>
        <p:nvSpPr>
          <p:cNvPr id="5" name="Right Arrow 4"/>
          <p:cNvSpPr/>
          <p:nvPr/>
        </p:nvSpPr>
        <p:spPr>
          <a:xfrm rot="9130142">
            <a:off x="3026546" y="3235262"/>
            <a:ext cx="382051" cy="658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747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ECD5B3-78DE-654F-9E1C-D9382F9483CD}"/>
              </a:ext>
            </a:extLst>
          </p:cNvPr>
          <p:cNvSpPr>
            <a:spLocks noGrp="1"/>
          </p:cNvSpPr>
          <p:nvPr>
            <p:ph type="sldNum" sz="quarter" idx="12"/>
          </p:nvPr>
        </p:nvSpPr>
        <p:spPr/>
        <p:txBody>
          <a:bodyPr/>
          <a:lstStyle/>
          <a:p>
            <a:fld id="{B865C6C0-BAA3-C04F-B318-568435D2B337}" type="slidenum">
              <a:rPr lang="en-US" smtClean="0"/>
              <a:pPr/>
              <a:t>9</a:t>
            </a:fld>
            <a:endParaRPr lang="en-US" dirty="0"/>
          </a:p>
        </p:txBody>
      </p:sp>
      <p:pic>
        <p:nvPicPr>
          <p:cNvPr id="4" name="Picture 3">
            <a:extLst>
              <a:ext uri="{FF2B5EF4-FFF2-40B4-BE49-F238E27FC236}">
                <a16:creationId xmlns:a16="http://schemas.microsoft.com/office/drawing/2014/main" id="{FC7E6FA0-39B9-3E47-AB03-AEEB8BD062A5}"/>
              </a:ext>
            </a:extLst>
          </p:cNvPr>
          <p:cNvPicPr>
            <a:picLocks noChangeAspect="1"/>
          </p:cNvPicPr>
          <p:nvPr/>
        </p:nvPicPr>
        <p:blipFill rotWithShape="1">
          <a:blip r:embed="rId2"/>
          <a:srcRect l="33641" t="22690" r="15375" b="30566"/>
          <a:stretch/>
        </p:blipFill>
        <p:spPr>
          <a:xfrm>
            <a:off x="1568302" y="563478"/>
            <a:ext cx="6007395" cy="5135574"/>
          </a:xfrm>
          <a:prstGeom prst="rect">
            <a:avLst/>
          </a:prstGeom>
        </p:spPr>
      </p:pic>
    </p:spTree>
    <p:extLst>
      <p:ext uri="{BB962C8B-B14F-4D97-AF65-F5344CB8AC3E}">
        <p14:creationId xmlns:p14="http://schemas.microsoft.com/office/powerpoint/2010/main" val="40508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33392</TotalTime>
  <Words>1199</Words>
  <Application>Microsoft Macintosh PowerPoint</Application>
  <PresentationFormat>On-screen Show (4:3)</PresentationFormat>
  <Paragraphs>232</Paragraphs>
  <Slides>31</Slides>
  <Notes>21</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Introduction to Data Visualization</vt:lpstr>
      <vt:lpstr>Agenda</vt:lpstr>
      <vt:lpstr>The importance of Data Visualization | Anscombe’s Quartet*</vt:lpstr>
      <vt:lpstr>Anscombe’s Quartet | visualization*</vt:lpstr>
      <vt:lpstr>Datasaurus Dozen</vt:lpstr>
      <vt:lpstr>History of Data Visualization</vt:lpstr>
      <vt:lpstr>History of Data Visualization (cont’d)</vt:lpstr>
      <vt:lpstr>The 1854 Broad Street cholera outbreak*</vt:lpstr>
      <vt:lpstr>PowerPoint Presentation</vt:lpstr>
      <vt:lpstr>How does it work?</vt:lpstr>
      <vt:lpstr>Exploration Leads to Explanation</vt:lpstr>
      <vt:lpstr>How it should work</vt:lpstr>
      <vt:lpstr>PowerPoint Presentation</vt:lpstr>
      <vt:lpstr>What if we’re a SaaS company?</vt:lpstr>
      <vt:lpstr>What if we’re not perfect?</vt:lpstr>
      <vt:lpstr>Things to consider</vt:lpstr>
      <vt:lpstr>Delivery method</vt:lpstr>
      <vt:lpstr>Infographic | example</vt:lpstr>
      <vt:lpstr>Data Visualization | example</vt:lpstr>
      <vt:lpstr>Hybrid (infographic + data visualization) | example</vt:lpstr>
      <vt:lpstr>Explanatory Analysis | example</vt:lpstr>
      <vt:lpstr>The data visualization process</vt:lpstr>
      <vt:lpstr>Why DV works</vt:lpstr>
      <vt:lpstr>Why DV works | exercise (part 1)</vt:lpstr>
      <vt:lpstr>Why DV works | exercise (part 2)</vt:lpstr>
      <vt:lpstr>Preattentive Attributes</vt:lpstr>
      <vt:lpstr>Data Encodings</vt:lpstr>
      <vt:lpstr>Choosing an appropriate display</vt:lpstr>
      <vt:lpstr>Appendix</vt:lpstr>
      <vt:lpstr>Intro to programming/scripting</vt:lpstr>
      <vt:lpstr>Intro to R</vt:lpstr>
    </vt:vector>
  </TitlesOfParts>
  <Company>self</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Business Plan</dc:title>
  <dc:creator>Anthony Power</dc:creator>
  <cp:lastModifiedBy>Jeremy Morris</cp:lastModifiedBy>
  <cp:revision>314</cp:revision>
  <dcterms:created xsi:type="dcterms:W3CDTF">2010-09-20T17:57:11Z</dcterms:created>
  <dcterms:modified xsi:type="dcterms:W3CDTF">2019-03-28T12:11:39Z</dcterms:modified>
</cp:coreProperties>
</file>